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0" r:id="rId7"/>
    <p:sldId id="262" r:id="rId8"/>
    <p:sldId id="291" r:id="rId9"/>
    <p:sldId id="294" r:id="rId10"/>
    <p:sldId id="295" r:id="rId11"/>
    <p:sldId id="296" r:id="rId12"/>
    <p:sldId id="298" r:id="rId13"/>
    <p:sldId id="299" r:id="rId14"/>
    <p:sldId id="300" r:id="rId15"/>
    <p:sldId id="270" r:id="rId16"/>
    <p:sldId id="271" r:id="rId17"/>
    <p:sldId id="301" r:id="rId18"/>
    <p:sldId id="302" r:id="rId19"/>
    <p:sldId id="303" r:id="rId20"/>
    <p:sldId id="305" r:id="rId21"/>
    <p:sldId id="306" r:id="rId22"/>
    <p:sldId id="308" r:id="rId23"/>
    <p:sldId id="310" r:id="rId24"/>
    <p:sldId id="287" r:id="rId25"/>
    <p:sldId id="288" r:id="rId26"/>
    <p:sldId id="289" r:id="rId27"/>
  </p:sldIdLst>
  <p:sldSz cx="9144000" cy="6858000" type="screen4x3"/>
  <p:notesSz cx="6735763" cy="98663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_1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40C4"/>
    <a:srgbClr val="533EA9"/>
    <a:srgbClr val="5D6FC7"/>
    <a:srgbClr val="66FFFF"/>
    <a:srgbClr val="51EE12"/>
    <a:srgbClr val="00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orient="horz" pos="3108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424393.4</c:v>
                </c:pt>
                <c:pt idx="1">
                  <c:v>414132.3</c:v>
                </c:pt>
                <c:pt idx="2">
                  <c:v>423496.2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F4-4BE4-9E5A-6F4BFB9FB8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424393.4</c:v>
                </c:pt>
                <c:pt idx="1">
                  <c:v>414132.3</c:v>
                </c:pt>
                <c:pt idx="2">
                  <c:v>423496.2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4-4BE4-9E5A-6F4BFB9FB8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4-4BE4-9E5A-6F4BFB9FB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448384"/>
        <c:axId val="44458368"/>
        <c:axId val="0"/>
      </c:bar3DChart>
      <c:catAx>
        <c:axId val="4444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458368"/>
        <c:crosses val="autoZero"/>
        <c:auto val="1"/>
        <c:lblAlgn val="ctr"/>
        <c:lblOffset val="100"/>
        <c:noMultiLvlLbl val="0"/>
      </c:catAx>
      <c:valAx>
        <c:axId val="44458368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4448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912613671196491"/>
          <c:w val="1"/>
          <c:h val="0.69570305847893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33"/>
          <c:dPt>
            <c:idx val="1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F-464B-98E8-C5FED724B37E}"/>
              </c:ext>
            </c:extLst>
          </c:dPt>
          <c:dPt>
            <c:idx val="2"/>
            <c:bubble3D val="0"/>
            <c:explosion val="36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63-4A48-80FB-28EC1009480F}"/>
              </c:ext>
            </c:extLst>
          </c:dPt>
          <c:dLbls>
            <c:dLbl>
              <c:idx val="1"/>
              <c:layout>
                <c:manualLayout>
                  <c:x val="0.16296182237278023"/>
                  <c:y val="6.46460121809375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F-464B-98E8-C5FED724B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116963.1</c:v>
                </c:pt>
                <c:pt idx="1">
                  <c:v>49852.6</c:v>
                </c:pt>
                <c:pt idx="2">
                  <c:v>247942.6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3F-464B-98E8-C5FED724B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2026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760-4026-BA85-992FA97F05E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A-417D-9DE3-E8F9DBE9BA4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760-4026-BA85-992FA97F05E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6249085431185593E-2"/>
                  <c:y val="1.115912838594764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A-417D-9DE3-E8F9DBE9BA45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60-4026-BA85-992FA97F05EA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125351.5</c:v>
                </c:pt>
                <c:pt idx="1">
                  <c:v>42889.2</c:v>
                </c:pt>
                <c:pt idx="2">
                  <c:v>277527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A-417D-9DE3-E8F9DBE9B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324979216868636"/>
          <c:w val="0.89599634432153041"/>
          <c:h val="0.6402128690681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8"/>
          <c:dPt>
            <c:idx val="0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DC-4ED5-8640-20CBE3F38FDC}"/>
              </c:ext>
            </c:extLst>
          </c:dPt>
          <c:dPt>
            <c:idx val="1"/>
            <c:bubble3D val="0"/>
            <c:explosion val="6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C-4ED5-8640-20CBE3F38FD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108955.6</c:v>
                </c:pt>
                <c:pt idx="1">
                  <c:v>39809</c:v>
                </c:pt>
                <c:pt idx="2">
                  <c:v>336308.3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C-4ED5-8640-20CBE3F38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2024 год</c:v>
                </c:pt>
                <c:pt idx="1">
                  <c:v>Доходы на 2025 год</c:v>
                </c:pt>
                <c:pt idx="2">
                  <c:v>Доходы на 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108955.6</c:v>
                </c:pt>
                <c:pt idx="1">
                  <c:v>116963.1</c:v>
                </c:pt>
                <c:pt idx="2">
                  <c:v>125351.5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4-4546-99DA-8823381E2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2024 год</c:v>
                </c:pt>
                <c:pt idx="1">
                  <c:v>Доходы на 2025 год</c:v>
                </c:pt>
                <c:pt idx="2">
                  <c:v>Доходы на 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.0">
                  <c:v>39809</c:v>
                </c:pt>
                <c:pt idx="1">
                  <c:v>49852.6</c:v>
                </c:pt>
                <c:pt idx="2">
                  <c:v>42889.2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4-4546-99DA-8823381E2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2024 год</c:v>
                </c:pt>
                <c:pt idx="1">
                  <c:v>Доходы на 2025 год</c:v>
                </c:pt>
                <c:pt idx="2">
                  <c:v>Доходы на 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">
                  <c:v>275628.79999999999</c:v>
                </c:pt>
                <c:pt idx="1">
                  <c:v>247316.6</c:v>
                </c:pt>
                <c:pt idx="2">
                  <c:v>255255.5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4-4546-99DA-8823381E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box"/>
        <c:axId val="45191936"/>
        <c:axId val="45193472"/>
        <c:axId val="0"/>
      </c:bar3DChart>
      <c:catAx>
        <c:axId val="4519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45193472"/>
        <c:crosses val="autoZero"/>
        <c:auto val="1"/>
        <c:lblAlgn val="ctr"/>
        <c:lblOffset val="100"/>
        <c:noMultiLvlLbl val="0"/>
      </c:catAx>
      <c:valAx>
        <c:axId val="45193472"/>
        <c:scaling>
          <c:orientation val="minMax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45191936"/>
        <c:crosses val="autoZero"/>
        <c:crossBetween val="between"/>
      </c:valAx>
    </c:plotArea>
    <c:legend>
      <c:legendPos val="b"/>
      <c:layout/>
      <c:overlay val="0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63500" dist="50800" dir="16200000">
            <a:schemeClr val="accent1">
              <a:lumMod val="50000"/>
              <a:alpha val="50000"/>
            </a:schemeClr>
          </a:innerShdw>
        </a:effectLst>
      </c:spPr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2024 год</a:t>
            </a:r>
          </a:p>
        </c:rich>
      </c:tx>
      <c:layout>
        <c:manualLayout>
          <c:xMode val="edge"/>
          <c:yMode val="edge"/>
          <c:x val="0.30862712784999208"/>
          <c:y val="1.56682425004186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741528719031218"/>
          <c:y val="9.258951978173717E-2"/>
          <c:w val="0.74771013097310179"/>
          <c:h val="0.520691851688839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1"/>
              <c:layout>
                <c:manualLayout>
                  <c:x val="-1.70869604691474E-2"/>
                  <c:y val="-3.4055124143294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3-4521-A815-716CCCEC2B9F}"/>
                </c:ext>
              </c:extLst>
            </c:dLbl>
            <c:dLbl>
              <c:idx val="2"/>
              <c:layout>
                <c:manualLayout>
                  <c:x val="-2.3082780233502975E-2"/>
                  <c:y val="-2.6704851724294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3-4521-A815-716CCCEC2B9F}"/>
                </c:ext>
              </c:extLst>
            </c:dLbl>
            <c:dLbl>
              <c:idx val="3"/>
              <c:layout>
                <c:manualLayout>
                  <c:x val="0.13323135490855625"/>
                  <c:y val="1.3843630554128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3-4521-A815-716CCCEC2B9F}"/>
                </c:ext>
              </c:extLst>
            </c:dLbl>
            <c:dLbl>
              <c:idx val="4"/>
              <c:layout>
                <c:manualLayout>
                  <c:x val="-0.1614522145293549"/>
                  <c:y val="-1.3906376116495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73-4521-A815-716CCCEC2B9F}"/>
                </c:ext>
              </c:extLst>
            </c:dLbl>
            <c:dLbl>
              <c:idx val="5"/>
              <c:layout>
                <c:manualLayout>
                  <c:x val="7.9985202589783172E-4"/>
                  <c:y val="-1.2334610202053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73-4521-A815-716CCCEC2B9F}"/>
                </c:ext>
              </c:extLst>
            </c:dLbl>
            <c:dLbl>
              <c:idx val="6"/>
              <c:layout>
                <c:manualLayout>
                  <c:x val="1.8435008403321618E-2"/>
                  <c:y val="-3.400455103361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73-4521-A815-716CCCEC2B9F}"/>
                </c:ext>
              </c:extLst>
            </c:dLbl>
            <c:dLbl>
              <c:idx val="7"/>
              <c:layout>
                <c:manualLayout>
                  <c:x val="-4.017423989927045E-2"/>
                  <c:y val="6.348091509254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73-4521-A815-716CCCEC2B9F}"/>
                </c:ext>
              </c:extLst>
            </c:dLbl>
            <c:dLbl>
              <c:idx val="8"/>
              <c:layout>
                <c:manualLayout>
                  <c:x val="5.2218007223046703E-2"/>
                  <c:y val="7.873137216475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73-4521-A815-716CCCEC2B9F}"/>
                </c:ext>
              </c:extLst>
            </c:dLbl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сельхоз налог</c:v>
                </c:pt>
                <c:pt idx="3">
                  <c:v>Патентная система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земельных участков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87562.9</c:v>
                </c:pt>
                <c:pt idx="1">
                  <c:v>9348.1</c:v>
                </c:pt>
                <c:pt idx="2">
                  <c:v>8944.6</c:v>
                </c:pt>
                <c:pt idx="3">
                  <c:v>1708</c:v>
                </c:pt>
                <c:pt idx="4">
                  <c:v>1392</c:v>
                </c:pt>
                <c:pt idx="5">
                  <c:v>3408</c:v>
                </c:pt>
                <c:pt idx="6">
                  <c:v>35000</c:v>
                </c:pt>
                <c:pt idx="7">
                  <c:v>731.9</c:v>
                </c:pt>
                <c:pt idx="8">
                  <c:v>669.1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AC-403E-B069-6F335F000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50"/>
      </c:doughnutChart>
    </c:plotArea>
    <c:legend>
      <c:legendPos val="b"/>
      <c:layout>
        <c:manualLayout>
          <c:xMode val="edge"/>
          <c:yMode val="edge"/>
          <c:x val="0"/>
          <c:y val="0.66170938271815949"/>
          <c:w val="1"/>
          <c:h val="0.33829061728184051"/>
        </c:manualLayout>
      </c:layout>
      <c:overlay val="0"/>
      <c:txPr>
        <a:bodyPr/>
        <a:lstStyle/>
        <a:p>
          <a:pPr>
            <a:defRPr sz="1000">
              <a:latin typeface="Century" panose="020406040505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2025 год</a:t>
            </a:r>
          </a:p>
        </c:rich>
      </c:tx>
      <c:layout>
        <c:manualLayout>
          <c:xMode val="edge"/>
          <c:yMode val="edge"/>
          <c:x val="0.36030791723759392"/>
          <c:y val="4.06535856933127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294861177040936"/>
          <c:y val="0.16135555004601621"/>
          <c:w val="1"/>
          <c:h val="0.814962208772224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</c:dLbl>
            <c:dLbl>
              <c:idx val="4"/>
              <c:layout>
                <c:manualLayout>
                  <c:x val="0.10902828978598338"/>
                  <c:y val="2.884936154967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4134288109401983E-3"/>
                  <c:y val="-3.297069891391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4134288109401983E-3"/>
                  <c:y val="-5.35773857351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4071647236645353E-3"/>
                  <c:y val="6.594139782782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Патентная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земельных участков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94654.5</c:v>
                </c:pt>
                <c:pt idx="1">
                  <c:v>9542</c:v>
                </c:pt>
                <c:pt idx="2">
                  <c:v>1816</c:v>
                </c:pt>
                <c:pt idx="3">
                  <c:v>9517.1</c:v>
                </c:pt>
                <c:pt idx="4">
                  <c:v>1433.5</c:v>
                </c:pt>
                <c:pt idx="5">
                  <c:v>3442</c:v>
                </c:pt>
                <c:pt idx="6">
                  <c:v>45000</c:v>
                </c:pt>
                <c:pt idx="7">
                  <c:v>732.9</c:v>
                </c:pt>
                <c:pt idx="8">
                  <c:v>677.7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CF8-96DB-BD1D0E647D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2026 год</a:t>
            </a:r>
          </a:p>
        </c:rich>
      </c:tx>
      <c:layout>
        <c:manualLayout>
          <c:xMode val="edge"/>
          <c:yMode val="edge"/>
          <c:x val="0.28084379513387425"/>
          <c:y val="6.552120238092207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694395713137816E-2"/>
          <c:y val="0.11064105078434419"/>
          <c:w val="0.89850384840960829"/>
          <c:h val="0.846907321314198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0"/>
              <c:layout>
                <c:manualLayout>
                  <c:x val="-0.10401265956204296"/>
                  <c:y val="8.0866790110564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20161577488543E-2"/>
                  <c:y val="4.7504463592115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6-464E-BAE8-4CAF5DF3EB58}"/>
                </c:ext>
              </c:extLst>
            </c:dLbl>
            <c:dLbl>
              <c:idx val="2"/>
              <c:layout>
                <c:manualLayout>
                  <c:x val="0.14013042478484303"/>
                  <c:y val="1.4752583269811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6-464E-BAE8-4CAF5DF3EB58}"/>
                </c:ext>
              </c:extLst>
            </c:dLbl>
            <c:dLbl>
              <c:idx val="3"/>
              <c:layout>
                <c:manualLayout>
                  <c:x val="-3.7099882958741018E-2"/>
                  <c:y val="-1.198179351862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6-464E-BAE8-4CAF5DF3EB58}"/>
                </c:ext>
              </c:extLst>
            </c:dLbl>
            <c:dLbl>
              <c:idx val="4"/>
              <c:layout>
                <c:manualLayout>
                  <c:x val="-0.12769834359489773"/>
                  <c:y val="-5.4648059168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6-464E-BAE8-4CAF5DF3EB58}"/>
                </c:ext>
              </c:extLst>
            </c:dLbl>
            <c:dLbl>
              <c:idx val="5"/>
              <c:layout>
                <c:manualLayout>
                  <c:x val="1.1002007528879219E-2"/>
                  <c:y val="-3.01468743835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6-464E-BAE8-4CAF5DF3EB58}"/>
                </c:ext>
              </c:extLst>
            </c:dLbl>
            <c:dLbl>
              <c:idx val="6"/>
              <c:layout>
                <c:manualLayout>
                  <c:x val="3.4354774260706669E-2"/>
                  <c:y val="-5.359659191653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6-464E-BAE8-4CAF5DF3EB58}"/>
                </c:ext>
              </c:extLst>
            </c:dLbl>
            <c:dLbl>
              <c:idx val="7"/>
              <c:layout>
                <c:manualLayout>
                  <c:x val="1.1616603323144974E-2"/>
                  <c:y val="-3.453593685692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6-464E-BAE8-4CAF5DF3EB58}"/>
                </c:ext>
              </c:extLst>
            </c:dLbl>
            <c:dLbl>
              <c:idx val="8"/>
              <c:layout>
                <c:manualLayout>
                  <c:x val="-1.8774067277664819E-3"/>
                  <c:y val="6.515140001519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6-464E-BAE8-4CAF5DF3EB58}"/>
                </c:ext>
              </c:extLst>
            </c:dLbl>
            <c:txPr>
              <a:bodyPr/>
              <a:lstStyle/>
              <a:p>
                <a:pPr>
                  <a:defRPr sz="900" b="1">
                    <a:latin typeface="Century" panose="020406040505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Пвтентная система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земли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102226.1</c:v>
                </c:pt>
                <c:pt idx="1">
                  <c:v>9596.7000000000007</c:v>
                </c:pt>
                <c:pt idx="2">
                  <c:v>1936</c:v>
                </c:pt>
                <c:pt idx="3">
                  <c:v>10116.700000000001</c:v>
                </c:pt>
                <c:pt idx="4">
                  <c:v>1476</c:v>
                </c:pt>
                <c:pt idx="5">
                  <c:v>3476.5</c:v>
                </c:pt>
                <c:pt idx="6">
                  <c:v>38000</c:v>
                </c:pt>
                <c:pt idx="7">
                  <c:v>732.9</c:v>
                </c:pt>
                <c:pt idx="8">
                  <c:v>679.8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06-464E-BAE8-4CAF5DF3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6A4A8-4786-4E1F-B6DF-5BBAE2ABE164}" type="doc">
      <dgm:prSet loTypeId="urn:microsoft.com/office/officeart/2005/8/layout/chevron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63335D3-701B-4400-A1EE-14D61E0D5646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Составление проекта бюджета</a:t>
          </a:r>
          <a:endParaRPr lang="ru-RU" b="1" dirty="0"/>
        </a:p>
      </dgm:t>
    </dgm:pt>
    <dgm:pt modelId="{4E63EC23-0B2E-4BD6-91C2-60038BC544D4}" type="parTrans" cxnId="{FD150B38-DEFB-480E-83E0-99673CD98603}">
      <dgm:prSet/>
      <dgm:spPr/>
      <dgm:t>
        <a:bodyPr/>
        <a:lstStyle/>
        <a:p>
          <a:endParaRPr lang="ru-RU"/>
        </a:p>
      </dgm:t>
    </dgm:pt>
    <dgm:pt modelId="{B0DE7470-F800-41E8-A345-FB11D48A0019}" type="sibTrans" cxnId="{FD150B38-DEFB-480E-83E0-99673CD98603}">
      <dgm:prSet/>
      <dgm:spPr/>
      <dgm:t>
        <a:bodyPr/>
        <a:lstStyle/>
        <a:p>
          <a:endParaRPr lang="ru-RU"/>
        </a:p>
      </dgm:t>
    </dgm:pt>
    <dgm:pt modelId="{7A923DEF-0C2E-4A74-A66D-D33D7F94DE9A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Рассмотрение проекта бюджета</a:t>
          </a:r>
          <a:endParaRPr lang="ru-RU" b="1" dirty="0"/>
        </a:p>
      </dgm:t>
    </dgm:pt>
    <dgm:pt modelId="{178767E7-C2C1-4E6E-94E5-1E8514D775AD}" type="parTrans" cxnId="{2DC43B51-2532-477A-BFA8-59AE92C58B85}">
      <dgm:prSet/>
      <dgm:spPr/>
      <dgm:t>
        <a:bodyPr/>
        <a:lstStyle/>
        <a:p>
          <a:endParaRPr lang="ru-RU"/>
        </a:p>
      </dgm:t>
    </dgm:pt>
    <dgm:pt modelId="{DE8BA259-C8C6-4600-ACA2-2107BB3D7943}" type="sibTrans" cxnId="{2DC43B51-2532-477A-BFA8-59AE92C58B85}">
      <dgm:prSet/>
      <dgm:spPr/>
      <dgm:t>
        <a:bodyPr/>
        <a:lstStyle/>
        <a:p>
          <a:endParaRPr lang="ru-RU"/>
        </a:p>
      </dgm:t>
    </dgm:pt>
    <dgm:pt modelId="{187EB806-AA4B-4DC0-8133-F3BEF9E6CA9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278911-AD8C-45EA-AAE5-7AEB71973111}" type="parTrans" cxnId="{5D2C58E7-F71A-4C6C-AE47-9BBF1BCE56E8}">
      <dgm:prSet/>
      <dgm:spPr/>
      <dgm:t>
        <a:bodyPr/>
        <a:lstStyle/>
        <a:p>
          <a:endParaRPr lang="ru-RU"/>
        </a:p>
      </dgm:t>
    </dgm:pt>
    <dgm:pt modelId="{9E939E50-00A3-4352-9785-CA2F0E56BD40}" type="sibTrans" cxnId="{5D2C58E7-F71A-4C6C-AE47-9BBF1BCE56E8}">
      <dgm:prSet/>
      <dgm:spPr/>
      <dgm:t>
        <a:bodyPr/>
        <a:lstStyle/>
        <a:p>
          <a:endParaRPr lang="ru-RU"/>
        </a:p>
      </dgm:t>
    </dgm:pt>
    <dgm:pt modelId="{DA26C216-1FE7-4A5E-ACBC-88DDF1824E62}">
      <dgm:prSet phldrT="[Текст]"/>
      <dgm:spPr/>
      <dgm:t>
        <a:bodyPr/>
        <a:lstStyle/>
        <a:p>
          <a:r>
            <a:rPr lang="ru-RU" b="1" dirty="0">
              <a:latin typeface="Century Schoolbook" charset="0"/>
            </a:rPr>
            <a:t>Утверждение проекта бюджета</a:t>
          </a:r>
          <a:endParaRPr lang="ru-RU" b="1" dirty="0"/>
        </a:p>
      </dgm:t>
    </dgm:pt>
    <dgm:pt modelId="{0C597B2C-B5F9-4F44-B379-A484D2814A9E}" type="parTrans" cxnId="{D964EC93-A4CF-4C39-8F79-ED50A9BE1D24}">
      <dgm:prSet/>
      <dgm:spPr/>
      <dgm:t>
        <a:bodyPr/>
        <a:lstStyle/>
        <a:p>
          <a:endParaRPr lang="ru-RU"/>
        </a:p>
      </dgm:t>
    </dgm:pt>
    <dgm:pt modelId="{E66616F6-16CC-4B1A-8BCD-A7E2B804B5E9}" type="sibTrans" cxnId="{D964EC93-A4CF-4C39-8F79-ED50A9BE1D24}">
      <dgm:prSet/>
      <dgm:spPr/>
      <dgm:t>
        <a:bodyPr/>
        <a:lstStyle/>
        <a:p>
          <a:endParaRPr lang="ru-RU"/>
        </a:p>
      </dgm:t>
    </dgm:pt>
    <dgm:pt modelId="{A0D54466-151E-470D-94C4-E4E6F3E4B31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от 20.06.2023 №95-р « Об   установления сроков составления проекта бюджета 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2024 год  и  на  плановый период 2025 и 2026 годов»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6E034F04-D955-43AB-B8DD-C587E17C5045}" type="sibTrans" cxnId="{1F5AACAD-2F9B-458E-9055-F0E77DF3AAAF}">
      <dgm:prSet/>
      <dgm:spPr/>
      <dgm:t>
        <a:bodyPr/>
        <a:lstStyle/>
        <a:p>
          <a:endParaRPr lang="ru-RU"/>
        </a:p>
      </dgm:t>
    </dgm:pt>
    <dgm:pt modelId="{F2A04D2C-E7ED-42D2-9F45-6789B8E328F7}" type="parTrans" cxnId="{1F5AACAD-2F9B-458E-9055-F0E77DF3AAAF}">
      <dgm:prSet/>
      <dgm:spPr/>
      <dgm:t>
        <a:bodyPr/>
        <a:lstStyle/>
        <a:p>
          <a:endParaRPr lang="ru-RU"/>
        </a:p>
      </dgm:t>
    </dgm:pt>
    <dgm:pt modelId="{EE78B738-3380-4ABB-9491-B7452600D1C5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8330DAE6-A58E-471D-98D7-CC3BFF0B8D6D}" type="parTrans" cxnId="{C0756E63-0D34-4A7F-A917-1FA93E612A59}">
      <dgm:prSet/>
      <dgm:spPr/>
      <dgm:t>
        <a:bodyPr/>
        <a:lstStyle/>
        <a:p>
          <a:endParaRPr lang="ru-RU"/>
        </a:p>
      </dgm:t>
    </dgm:pt>
    <dgm:pt modelId="{6C4972EF-470F-4EF5-BB98-0C37ECE16BDF}" type="sibTrans" cxnId="{C0756E63-0D34-4A7F-A917-1FA93E612A59}">
      <dgm:prSet/>
      <dgm:spPr/>
      <dgm:t>
        <a:bodyPr/>
        <a:lstStyle/>
        <a:p>
          <a:endParaRPr lang="ru-RU"/>
        </a:p>
      </dgm:t>
    </dgm:pt>
    <dgm:pt modelId="{DCCD7C05-AADA-42D1-AC20-732D4FBA607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dirty="0">
            <a:solidFill>
              <a:schemeClr val="accent6">
                <a:lumMod val="75000"/>
              </a:schemeClr>
            </a:solidFill>
          </a:endParaRPr>
        </a:p>
      </dgm:t>
    </dgm:pt>
    <dgm:pt modelId="{11137C87-409F-49EE-AD5E-9669AAB53CE9}" type="parTrans" cxnId="{646EAF0E-FED2-459F-AE98-9478F308D95A}">
      <dgm:prSet/>
      <dgm:spPr/>
      <dgm:t>
        <a:bodyPr/>
        <a:lstStyle/>
        <a:p>
          <a:endParaRPr lang="ru-RU"/>
        </a:p>
      </dgm:t>
    </dgm:pt>
    <dgm:pt modelId="{E8CD0C39-C040-411D-B01C-4B73701AB5C0}" type="sibTrans" cxnId="{646EAF0E-FED2-459F-AE98-9478F308D95A}">
      <dgm:prSet/>
      <dgm:spPr/>
      <dgm:t>
        <a:bodyPr/>
        <a:lstStyle/>
        <a:p>
          <a:endParaRPr lang="ru-RU"/>
        </a:p>
      </dgm:t>
    </dgm:pt>
    <dgm:pt modelId="{5D225E12-C79E-447D-9515-A4127FCAD1EC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dirty="0">
            <a:solidFill>
              <a:schemeClr val="accent6">
                <a:lumMod val="75000"/>
              </a:schemeClr>
            </a:solidFill>
          </a:endParaRPr>
        </a:p>
      </dgm:t>
    </dgm:pt>
    <dgm:pt modelId="{78B7E5D3-CDF4-42B8-A60A-1ABC9A49DED2}" type="sibTrans" cxnId="{561687AE-3B38-45FF-9475-4C6EF388F609}">
      <dgm:prSet/>
      <dgm:spPr/>
      <dgm:t>
        <a:bodyPr/>
        <a:lstStyle/>
        <a:p>
          <a:endParaRPr lang="ru-RU"/>
        </a:p>
      </dgm:t>
    </dgm:pt>
    <dgm:pt modelId="{8163640F-5115-4EFD-BA00-96421ECA45ED}" type="parTrans" cxnId="{561687AE-3B38-45FF-9475-4C6EF388F609}">
      <dgm:prSet/>
      <dgm:spPr/>
      <dgm:t>
        <a:bodyPr/>
        <a:lstStyle/>
        <a:p>
          <a:endParaRPr lang="ru-RU"/>
        </a:p>
      </dgm:t>
    </dgm:pt>
    <dgm:pt modelId="{EC4539C5-6236-4FEA-9BFC-89A633746D1A}" type="pres">
      <dgm:prSet presAssocID="{A976A4A8-4786-4E1F-B6DF-5BBAE2ABE1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1CCB2-53E7-4153-B79E-AFF3AA49B4FA}" type="pres">
      <dgm:prSet presAssocID="{C63335D3-701B-4400-A1EE-14D61E0D5646}" presName="composite" presStyleCnt="0"/>
      <dgm:spPr/>
    </dgm:pt>
    <dgm:pt modelId="{2AA9AF97-D501-4E8F-B487-E1E425A86C7F}" type="pres">
      <dgm:prSet presAssocID="{C63335D3-701B-4400-A1EE-14D61E0D564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87254-3517-4B48-97CA-377FFF25BE7C}" type="pres">
      <dgm:prSet presAssocID="{C63335D3-701B-4400-A1EE-14D61E0D5646}" presName="descendantText" presStyleLbl="alignAcc1" presStyleIdx="0" presStyleCnt="3" custScaleY="137130" custLinFactNeighborX="1207" custLinFactNeighborY="-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F08C0-BFAD-4A78-AB7F-6F9B18223A3D}" type="pres">
      <dgm:prSet presAssocID="{B0DE7470-F800-41E8-A345-FB11D48A0019}" presName="sp" presStyleCnt="0"/>
      <dgm:spPr/>
    </dgm:pt>
    <dgm:pt modelId="{8BA85FB7-2687-4092-9EA9-DFE13B84D02E}" type="pres">
      <dgm:prSet presAssocID="{7A923DEF-0C2E-4A74-A66D-D33D7F94DE9A}" presName="composite" presStyleCnt="0"/>
      <dgm:spPr/>
    </dgm:pt>
    <dgm:pt modelId="{7CCEC1E0-C576-4705-87E8-1A654E24BF17}" type="pres">
      <dgm:prSet presAssocID="{7A923DEF-0C2E-4A74-A66D-D33D7F94DE9A}" presName="parentText" presStyleLbl="alignNode1" presStyleIdx="1" presStyleCnt="3" custScaleY="1352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19DF4-76AB-4C32-95B2-80C8731EA803}" type="pres">
      <dgm:prSet presAssocID="{7A923DEF-0C2E-4A74-A66D-D33D7F94DE9A}" presName="descendantText" presStyleLbl="alignAcc1" presStyleIdx="1" presStyleCnt="3" custScaleY="161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EC68F-E520-4F7F-A4E1-7770721CBED2}" type="pres">
      <dgm:prSet presAssocID="{DE8BA259-C8C6-4600-ACA2-2107BB3D7943}" presName="sp" presStyleCnt="0"/>
      <dgm:spPr/>
    </dgm:pt>
    <dgm:pt modelId="{BA29FA79-73D6-4C11-9C2D-25E29F117E1A}" type="pres">
      <dgm:prSet presAssocID="{DA26C216-1FE7-4A5E-ACBC-88DDF1824E62}" presName="composite" presStyleCnt="0"/>
      <dgm:spPr/>
    </dgm:pt>
    <dgm:pt modelId="{E19EDDB6-790B-4098-A432-C5407BF7C639}" type="pres">
      <dgm:prSet presAssocID="{DA26C216-1FE7-4A5E-ACBC-88DDF1824E62}" presName="parentText" presStyleLbl="alignNode1" presStyleIdx="2" presStyleCnt="3" custScaleY="120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D5221-F29E-4FE0-820A-38057485992B}" type="pres">
      <dgm:prSet presAssocID="{DA26C216-1FE7-4A5E-ACBC-88DDF1824E62}" presName="descendantText" presStyleLbl="alignAcc1" presStyleIdx="2" presStyleCnt="3" custScaleY="1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DC356-E0D5-4ADE-9CEB-CAAAFEC8CF54}" type="presOf" srcId="{187EB806-AA4B-4DC0-8133-F3BEF9E6CA9A}" destId="{8E919DF4-76AB-4C32-95B2-80C8731EA803}" srcOrd="0" destOrd="0" presId="urn:microsoft.com/office/officeart/2005/8/layout/chevron2"/>
    <dgm:cxn modelId="{561687AE-3B38-45FF-9475-4C6EF388F609}" srcId="{DA26C216-1FE7-4A5E-ACBC-88DDF1824E62}" destId="{5D225E12-C79E-447D-9515-A4127FCAD1EC}" srcOrd="0" destOrd="0" parTransId="{8163640F-5115-4EFD-BA00-96421ECA45ED}" sibTransId="{78B7E5D3-CDF4-42B8-A60A-1ABC9A49DED2}"/>
    <dgm:cxn modelId="{2DC43B51-2532-477A-BFA8-59AE92C58B85}" srcId="{A976A4A8-4786-4E1F-B6DF-5BBAE2ABE164}" destId="{7A923DEF-0C2E-4A74-A66D-D33D7F94DE9A}" srcOrd="1" destOrd="0" parTransId="{178767E7-C2C1-4E6E-94E5-1E8514D775AD}" sibTransId="{DE8BA259-C8C6-4600-ACA2-2107BB3D7943}"/>
    <dgm:cxn modelId="{C0756E63-0D34-4A7F-A917-1FA93E612A59}" srcId="{7A923DEF-0C2E-4A74-A66D-D33D7F94DE9A}" destId="{EE78B738-3380-4ABB-9491-B7452600D1C5}" srcOrd="1" destOrd="0" parTransId="{8330DAE6-A58E-471D-98D7-CC3BFF0B8D6D}" sibTransId="{6C4972EF-470F-4EF5-BB98-0C37ECE16BDF}"/>
    <dgm:cxn modelId="{7714A75D-C21F-492B-8CE0-4DA56D92AD0B}" type="presOf" srcId="{5D225E12-C79E-447D-9515-A4127FCAD1EC}" destId="{765D5221-F29E-4FE0-820A-38057485992B}" srcOrd="0" destOrd="0" presId="urn:microsoft.com/office/officeart/2005/8/layout/chevron2"/>
    <dgm:cxn modelId="{646EAF0E-FED2-459F-AE98-9478F308D95A}" srcId="{7A923DEF-0C2E-4A74-A66D-D33D7F94DE9A}" destId="{DCCD7C05-AADA-42D1-AC20-732D4FBA6072}" srcOrd="2" destOrd="0" parTransId="{11137C87-409F-49EE-AD5E-9669AAB53CE9}" sibTransId="{E8CD0C39-C040-411D-B01C-4B73701AB5C0}"/>
    <dgm:cxn modelId="{1F5AACAD-2F9B-458E-9055-F0E77DF3AAAF}" srcId="{C63335D3-701B-4400-A1EE-14D61E0D5646}" destId="{A0D54466-151E-470D-94C4-E4E6F3E4B31B}" srcOrd="0" destOrd="0" parTransId="{F2A04D2C-E7ED-42D2-9F45-6789B8E328F7}" sibTransId="{6E034F04-D955-43AB-B8DD-C587E17C5045}"/>
    <dgm:cxn modelId="{FD150B38-DEFB-480E-83E0-99673CD98603}" srcId="{A976A4A8-4786-4E1F-B6DF-5BBAE2ABE164}" destId="{C63335D3-701B-4400-A1EE-14D61E0D5646}" srcOrd="0" destOrd="0" parTransId="{4E63EC23-0B2E-4BD6-91C2-60038BC544D4}" sibTransId="{B0DE7470-F800-41E8-A345-FB11D48A0019}"/>
    <dgm:cxn modelId="{5D2C58E7-F71A-4C6C-AE47-9BBF1BCE56E8}" srcId="{7A923DEF-0C2E-4A74-A66D-D33D7F94DE9A}" destId="{187EB806-AA4B-4DC0-8133-F3BEF9E6CA9A}" srcOrd="0" destOrd="0" parTransId="{18278911-AD8C-45EA-AAE5-7AEB71973111}" sibTransId="{9E939E50-00A3-4352-9785-CA2F0E56BD40}"/>
    <dgm:cxn modelId="{15DE940C-C4DD-4B94-ABE5-B6CCD6C37DA6}" type="presOf" srcId="{7A923DEF-0C2E-4A74-A66D-D33D7F94DE9A}" destId="{7CCEC1E0-C576-4705-87E8-1A654E24BF17}" srcOrd="0" destOrd="0" presId="urn:microsoft.com/office/officeart/2005/8/layout/chevron2"/>
    <dgm:cxn modelId="{165974CD-520C-4793-8DA1-E9CAC29E0137}" type="presOf" srcId="{A976A4A8-4786-4E1F-B6DF-5BBAE2ABE164}" destId="{EC4539C5-6236-4FEA-9BFC-89A633746D1A}" srcOrd="0" destOrd="0" presId="urn:microsoft.com/office/officeart/2005/8/layout/chevron2"/>
    <dgm:cxn modelId="{AD2D142D-D113-4F75-9CCD-F1BB1B54F44F}" type="presOf" srcId="{EE78B738-3380-4ABB-9491-B7452600D1C5}" destId="{8E919DF4-76AB-4C32-95B2-80C8731EA803}" srcOrd="0" destOrd="1" presId="urn:microsoft.com/office/officeart/2005/8/layout/chevron2"/>
    <dgm:cxn modelId="{812B301A-C78A-4722-A822-68458446013C}" type="presOf" srcId="{C63335D3-701B-4400-A1EE-14D61E0D5646}" destId="{2AA9AF97-D501-4E8F-B487-E1E425A86C7F}" srcOrd="0" destOrd="0" presId="urn:microsoft.com/office/officeart/2005/8/layout/chevron2"/>
    <dgm:cxn modelId="{A9832E2E-6840-47C0-8A39-AB65C40D44E2}" type="presOf" srcId="{A0D54466-151E-470D-94C4-E4E6F3E4B31B}" destId="{DD787254-3517-4B48-97CA-377FFF25BE7C}" srcOrd="0" destOrd="0" presId="urn:microsoft.com/office/officeart/2005/8/layout/chevron2"/>
    <dgm:cxn modelId="{D964EC93-A4CF-4C39-8F79-ED50A9BE1D24}" srcId="{A976A4A8-4786-4E1F-B6DF-5BBAE2ABE164}" destId="{DA26C216-1FE7-4A5E-ACBC-88DDF1824E62}" srcOrd="2" destOrd="0" parTransId="{0C597B2C-B5F9-4F44-B379-A484D2814A9E}" sibTransId="{E66616F6-16CC-4B1A-8BCD-A7E2B804B5E9}"/>
    <dgm:cxn modelId="{2C5923A2-A784-4529-9E1E-02D5DEF31212}" type="presOf" srcId="{DCCD7C05-AADA-42D1-AC20-732D4FBA6072}" destId="{8E919DF4-76AB-4C32-95B2-80C8731EA803}" srcOrd="0" destOrd="2" presId="urn:microsoft.com/office/officeart/2005/8/layout/chevron2"/>
    <dgm:cxn modelId="{85709622-2C94-42F3-8F95-95F59AF271D7}" type="presOf" srcId="{DA26C216-1FE7-4A5E-ACBC-88DDF1824E62}" destId="{E19EDDB6-790B-4098-A432-C5407BF7C639}" srcOrd="0" destOrd="0" presId="urn:microsoft.com/office/officeart/2005/8/layout/chevron2"/>
    <dgm:cxn modelId="{16ECA9B9-2AD0-4A7C-B059-D8756B231CCC}" type="presParOf" srcId="{EC4539C5-6236-4FEA-9BFC-89A633746D1A}" destId="{83E1CCB2-53E7-4153-B79E-AFF3AA49B4FA}" srcOrd="0" destOrd="0" presId="urn:microsoft.com/office/officeart/2005/8/layout/chevron2"/>
    <dgm:cxn modelId="{D27E4846-0B5E-4EE3-B9DD-24C0DF8BDAF9}" type="presParOf" srcId="{83E1CCB2-53E7-4153-B79E-AFF3AA49B4FA}" destId="{2AA9AF97-D501-4E8F-B487-E1E425A86C7F}" srcOrd="0" destOrd="0" presId="urn:microsoft.com/office/officeart/2005/8/layout/chevron2"/>
    <dgm:cxn modelId="{C44A7265-A83F-4A33-823C-6129A67C6473}" type="presParOf" srcId="{83E1CCB2-53E7-4153-B79E-AFF3AA49B4FA}" destId="{DD787254-3517-4B48-97CA-377FFF25BE7C}" srcOrd="1" destOrd="0" presId="urn:microsoft.com/office/officeart/2005/8/layout/chevron2"/>
    <dgm:cxn modelId="{7AB102C7-F28E-45B8-82EB-71BF4F79799E}" type="presParOf" srcId="{EC4539C5-6236-4FEA-9BFC-89A633746D1A}" destId="{BD3F08C0-BFAD-4A78-AB7F-6F9B18223A3D}" srcOrd="1" destOrd="0" presId="urn:microsoft.com/office/officeart/2005/8/layout/chevron2"/>
    <dgm:cxn modelId="{DC4891D7-E092-4E77-8075-C3760EA34A0C}" type="presParOf" srcId="{EC4539C5-6236-4FEA-9BFC-89A633746D1A}" destId="{8BA85FB7-2687-4092-9EA9-DFE13B84D02E}" srcOrd="2" destOrd="0" presId="urn:microsoft.com/office/officeart/2005/8/layout/chevron2"/>
    <dgm:cxn modelId="{D3BB735C-813F-4A81-9604-20A776E42D90}" type="presParOf" srcId="{8BA85FB7-2687-4092-9EA9-DFE13B84D02E}" destId="{7CCEC1E0-C576-4705-87E8-1A654E24BF17}" srcOrd="0" destOrd="0" presId="urn:microsoft.com/office/officeart/2005/8/layout/chevron2"/>
    <dgm:cxn modelId="{70D6C35F-A190-4D5D-8070-7B0AA6FDEF41}" type="presParOf" srcId="{8BA85FB7-2687-4092-9EA9-DFE13B84D02E}" destId="{8E919DF4-76AB-4C32-95B2-80C8731EA803}" srcOrd="1" destOrd="0" presId="urn:microsoft.com/office/officeart/2005/8/layout/chevron2"/>
    <dgm:cxn modelId="{AE5330B5-8C85-4980-AE56-88237867A066}" type="presParOf" srcId="{EC4539C5-6236-4FEA-9BFC-89A633746D1A}" destId="{2EDEC68F-E520-4F7F-A4E1-7770721CBED2}" srcOrd="3" destOrd="0" presId="urn:microsoft.com/office/officeart/2005/8/layout/chevron2"/>
    <dgm:cxn modelId="{68D84C50-920C-4656-B232-F0FFDF753E9F}" type="presParOf" srcId="{EC4539C5-6236-4FEA-9BFC-89A633746D1A}" destId="{BA29FA79-73D6-4C11-9C2D-25E29F117E1A}" srcOrd="4" destOrd="0" presId="urn:microsoft.com/office/officeart/2005/8/layout/chevron2"/>
    <dgm:cxn modelId="{8C3B3BAE-684B-4CDD-A36F-9BF7DC1A3619}" type="presParOf" srcId="{BA29FA79-73D6-4C11-9C2D-25E29F117E1A}" destId="{E19EDDB6-790B-4098-A432-C5407BF7C639}" srcOrd="0" destOrd="0" presId="urn:microsoft.com/office/officeart/2005/8/layout/chevron2"/>
    <dgm:cxn modelId="{49BC41BF-8E89-417E-9325-DA899C83025A}" type="presParOf" srcId="{BA29FA79-73D6-4C11-9C2D-25E29F117E1A}" destId="{765D5221-F29E-4FE0-820A-3805748599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9AF97-D501-4E8F-B487-E1E425A86C7F}">
      <dsp:nvSpPr>
        <dsp:cNvPr id="0" name=""/>
        <dsp:cNvSpPr/>
      </dsp:nvSpPr>
      <dsp:spPr>
        <a:xfrm rot="5400000">
          <a:off x="-166991" y="306190"/>
          <a:ext cx="1113277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Составление проекта бюджета</a:t>
          </a:r>
          <a:endParaRPr lang="ru-RU" sz="800" b="1" kern="1200" dirty="0"/>
        </a:p>
      </dsp:txBody>
      <dsp:txXfrm rot="-5400000">
        <a:off x="1" y="528845"/>
        <a:ext cx="779294" cy="333983"/>
      </dsp:txXfrm>
    </dsp:sp>
    <dsp:sp modelId="{DD787254-3517-4B48-97CA-377FFF25BE7C}">
      <dsp:nvSpPr>
        <dsp:cNvPr id="0" name=""/>
        <dsp:cNvSpPr/>
      </dsp:nvSpPr>
      <dsp:spPr>
        <a:xfrm rot="5400000">
          <a:off x="3797152" y="-3017857"/>
          <a:ext cx="992314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Формирование проекта бюджета района регламентируется Решением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от 20.06.2023 №95-р « Об   установления сроков составления проекта бюджета 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</a:t>
          </a:r>
          <a:r>
            <a:rPr lang="en-US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района Брянской области   на 2024 год  и  на  плановый период 2025 и 2026 годов»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48441"/>
        <a:ext cx="6979589" cy="895432"/>
      </dsp:txXfrm>
    </dsp:sp>
    <dsp:sp modelId="{7CCEC1E0-C576-4705-87E8-1A654E24BF17}">
      <dsp:nvSpPr>
        <dsp:cNvPr id="0" name=""/>
        <dsp:cNvSpPr/>
      </dsp:nvSpPr>
      <dsp:spPr>
        <a:xfrm rot="5400000">
          <a:off x="-362939" y="1485353"/>
          <a:ext cx="1505173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Рассмотрение проекта бюджета</a:t>
          </a:r>
          <a:endParaRPr lang="ru-RU" sz="800" b="1" kern="1200" dirty="0"/>
        </a:p>
      </dsp:txBody>
      <dsp:txXfrm rot="-5400000">
        <a:off x="1" y="1512060"/>
        <a:ext cx="779294" cy="725879"/>
      </dsp:txXfrm>
    </dsp:sp>
    <dsp:sp modelId="{8E919DF4-76AB-4C32-95B2-80C8731EA803}">
      <dsp:nvSpPr>
        <dsp:cNvPr id="0" name=""/>
        <dsp:cNvSpPr/>
      </dsp:nvSpPr>
      <dsp:spPr>
        <a:xfrm rot="5400000">
          <a:off x="3709347" y="-1833838"/>
          <a:ext cx="1167925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Глава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представляет проект бюджета муниципального  района на рассмотрение в районный Совет народных депутатов до 15 ноября текущего года.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Председатель районного Совета народных депутатов  направляет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Районный Совет народных депутатов рассматривает проект решения о бюджете </a:t>
          </a:r>
          <a:r>
            <a:rPr lang="ru-RU" sz="12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2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 района в одном чтении</a:t>
          </a:r>
          <a:r>
            <a:rPr lang="ru-RU" sz="1200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.</a:t>
          </a:r>
          <a:endParaRPr lang="ru-RU" sz="12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1153227"/>
        <a:ext cx="6971017" cy="1053899"/>
      </dsp:txXfrm>
    </dsp:sp>
    <dsp:sp modelId="{E19EDDB6-790B-4098-A432-C5407BF7C639}">
      <dsp:nvSpPr>
        <dsp:cNvPr id="0" name=""/>
        <dsp:cNvSpPr/>
      </dsp:nvSpPr>
      <dsp:spPr>
        <a:xfrm rot="5400000">
          <a:off x="-280473" y="2751799"/>
          <a:ext cx="1340241" cy="77929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Century Schoolbook" charset="0"/>
            </a:rPr>
            <a:t>Утверждение проекта бюджета</a:t>
          </a:r>
          <a:endParaRPr lang="ru-RU" sz="800" b="1" kern="1200" dirty="0"/>
        </a:p>
      </dsp:txBody>
      <dsp:txXfrm rot="-5400000">
        <a:off x="1" y="2860972"/>
        <a:ext cx="779294" cy="560947"/>
      </dsp:txXfrm>
    </dsp:sp>
    <dsp:sp modelId="{765D5221-F29E-4FE0-820A-38057485992B}">
      <dsp:nvSpPr>
        <dsp:cNvPr id="0" name=""/>
        <dsp:cNvSpPr/>
      </dsp:nvSpPr>
      <dsp:spPr>
        <a:xfrm rot="5400000">
          <a:off x="3832143" y="-567392"/>
          <a:ext cx="922332" cy="702803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Проект бюджета района утверждается районным Советом народных депутатов форме решения принятое Советом народных депутатов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 Решение, подлежит обнародованию путем опубликования его в специальном выпуске газеты «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Севская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правда » и размещению на официальном сайте администрации </a:t>
          </a:r>
          <a:r>
            <a:rPr lang="ru-RU" sz="1300" b="1" kern="1200" dirty="0" err="1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Севского</a:t>
          </a:r>
          <a:r>
            <a:rPr lang="ru-RU" sz="1300" b="1" kern="12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rPr>
            <a:t> муниципального района.</a:t>
          </a:r>
          <a:endParaRPr lang="ru-RU" sz="13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779295" y="2530481"/>
        <a:ext cx="6983005" cy="83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2200" y="947738"/>
            <a:ext cx="4548188" cy="341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41549" y="4693350"/>
            <a:ext cx="4655784" cy="37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7203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24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47738"/>
            <a:ext cx="4548188" cy="3413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6E8B7F1E-E8F5-495C-9D9F-CFA7B9C2D4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5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0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47738"/>
            <a:ext cx="4552950" cy="34147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1549" y="4693350"/>
            <a:ext cx="4657344" cy="379065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87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000" b="1">
          <a:solidFill>
            <a:srgbClr val="333333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73E87"/>
          </a:solidFill>
          <a:latin typeface="Candara" charset="0"/>
          <a:ea typeface="Microsoft YaHei" charset="-122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300">
          <a:solidFill>
            <a:srgbClr val="073E87"/>
          </a:solidFill>
          <a:latin typeface="Candara" charset="0"/>
          <a:ea typeface="Microsoft YaHei" charset="-122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100">
          <a:solidFill>
            <a:srgbClr val="073E87"/>
          </a:solidFill>
          <a:latin typeface="Candara" charset="0"/>
          <a:ea typeface="Microsoft YaHei" charset="-12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6325" y="115888"/>
            <a:ext cx="1511300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863"/>
            <a:ext cx="6586538" cy="79216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1600">
                <a:solidFill>
                  <a:srgbClr val="22228B"/>
                </a:solidFill>
                <a:latin typeface="Times New Roman" pitchFamily="16" charset="0"/>
              </a:rPr>
              <a:t>АДМИНИСТРАЦИЯ  СЕВСКОГО МУНИЦИПАЛЬНОГО РАЙОНА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2519363"/>
            <a:ext cx="4464050" cy="2447925"/>
          </a:xfrm>
        </p:spPr>
        <p:txBody>
          <a:bodyPr lIns="90000" tIns="45000" rIns="90000" bIns="45000"/>
          <a:lstStyle/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b="1" dirty="0">
              <a:solidFill>
                <a:srgbClr val="CC0000"/>
              </a:solidFill>
              <a:latin typeface="Candara" charset="0"/>
            </a:endParaRP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БЮДЖЕТ ДЛЯ ГРАЖДАН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к проекту решения сессии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районного Совета народных депутатов </a:t>
            </a:r>
          </a:p>
          <a:p>
            <a:pPr marL="0" indent="0"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>
                <a:solidFill>
                  <a:srgbClr val="22228B"/>
                </a:solidFill>
                <a:latin typeface="Candara" charset="0"/>
              </a:rPr>
              <a:t>«О бюджете  </a:t>
            </a:r>
            <a:r>
              <a:rPr lang="ru-RU" b="1" dirty="0" err="1">
                <a:solidFill>
                  <a:srgbClr val="22228B"/>
                </a:solidFill>
                <a:latin typeface="Candara" charset="0"/>
              </a:rPr>
              <a:t>Севского</a:t>
            </a:r>
            <a:r>
              <a:rPr lang="ru-RU" b="1" dirty="0">
                <a:solidFill>
                  <a:srgbClr val="22228B"/>
                </a:solidFill>
                <a:latin typeface="Candara" charset="0"/>
              </a:rPr>
              <a:t> муниципального района Брянской области на 2024 год и плановый период 2025 и 2026 годов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925763"/>
            <a:ext cx="3262313" cy="2879725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260648"/>
            <a:ext cx="7807325" cy="864096"/>
          </a:xfrm>
        </p:spPr>
        <p:txBody>
          <a:bodyPr/>
          <a:lstStyle/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2024 год и на плановый период 2025 и 2026 годов годы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12124"/>
              </p:ext>
            </p:extLst>
          </p:nvPr>
        </p:nvGraphicFramePr>
        <p:xfrm>
          <a:off x="4932040" y="1124744"/>
          <a:ext cx="3834328" cy="1579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9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4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5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424393,4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414132,3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423496,2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424393,4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414132,3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423496,2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4221088"/>
            <a:ext cx="697627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  <a:p>
            <a:pPr lvl="0"/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099107"/>
              </p:ext>
            </p:extLst>
          </p:nvPr>
        </p:nvGraphicFramePr>
        <p:xfrm>
          <a:off x="671513" y="3568558"/>
          <a:ext cx="8472487" cy="2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0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188640"/>
            <a:ext cx="7807325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2024 год и плановый период 2025 и 2026 годов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67544" y="1772816"/>
            <a:ext cx="2448272" cy="25202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3419872" y="1844824"/>
            <a:ext cx="2520280" cy="244827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300192" y="1772816"/>
            <a:ext cx="2664296" cy="252028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34115562"/>
              </p:ext>
            </p:extLst>
          </p:nvPr>
        </p:nvGraphicFramePr>
        <p:xfrm>
          <a:off x="3347864" y="436510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50078599"/>
              </p:ext>
            </p:extLst>
          </p:nvPr>
        </p:nvGraphicFramePr>
        <p:xfrm>
          <a:off x="6300192" y="4365104"/>
          <a:ext cx="2843808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кругленный прямоугольник 16"/>
          <p:cNvSpPr/>
          <p:nvPr/>
        </p:nvSpPr>
        <p:spPr bwMode="auto">
          <a:xfrm>
            <a:off x="395536" y="980728"/>
            <a:ext cx="25202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419872" y="980728"/>
            <a:ext cx="252028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300192" y="980728"/>
            <a:ext cx="2664296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cap="al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638237"/>
              </p:ext>
            </p:extLst>
          </p:nvPr>
        </p:nvGraphicFramePr>
        <p:xfrm>
          <a:off x="395536" y="4437112"/>
          <a:ext cx="30243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9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14127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Севского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itchFamily="18" charset="0"/>
              </a:rPr>
              <a:t>  муниципального района на 2024 год и плановый период 2025 и 2026 годов</a:t>
            </a:r>
            <a:endParaRPr lang="ru-RU" sz="2000" dirty="0">
              <a:solidFill>
                <a:schemeClr val="accent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25532038"/>
              </p:ext>
            </p:extLst>
          </p:nvPr>
        </p:nvGraphicFramePr>
        <p:xfrm>
          <a:off x="323528" y="1628800"/>
          <a:ext cx="4175447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152" y="1628800"/>
            <a:ext cx="4319336" cy="449768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района запланированы: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424393,4 тыс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148 764,6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275628,8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414132,3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166 815,7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247316,6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sz="3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в сумме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423496,2 тыс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168 240,7 тыс. рублей; </a:t>
            </a:r>
          </a:p>
          <a:p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255 255,5 тыс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323230"/>
              </p:ext>
            </p:extLst>
          </p:nvPr>
        </p:nvGraphicFramePr>
        <p:xfrm>
          <a:off x="395536" y="1824711"/>
          <a:ext cx="8496945" cy="4628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5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0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1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00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51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7454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420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2023 года и прогноз на  2024 год и плановый период 2025 и 2026 годов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2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2023 года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2024 к оценке 2023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2025к  прогнозу 2024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прогноз 2026 к прогнозу 2025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587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116 604,6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108 955,6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116 963,1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125 351,5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0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92 310,8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87 562,9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94 654,5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102 226,1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9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моторные масла, автомобильный и прямогонный бензин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8 284,6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9 348,1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9 596,7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4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12 988,2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8 944,6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9 517,1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10 116,7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система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1 679,8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1 708,0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1 816,0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1 936,0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1 351,8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1 392,0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1 433,5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1 476,0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0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16 531,9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39 809,0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240,8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49 852,6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42 889,2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8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9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3 233,4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3 265,8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3 298,4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3 331,4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недвижимое имущество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533EA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140,8</a:t>
                      </a:r>
                      <a:endParaRPr lang="ru-RU" sz="800" b="1" i="0" u="none" strike="noStrike" dirty="0">
                        <a:solidFill>
                          <a:srgbClr val="533EA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143,6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341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 от возмещения расходов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138,1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140,2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142,3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1011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7 534,8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464,5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64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4 826,7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732,9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133 136,5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764,6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166 815,7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168 240,7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0"/>
            <a:ext cx="7807325" cy="980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Севского муниципального района оценка на 2023 год  и прогноз на 2024 год и плановый период 2025 и 2026  годов (тыс. руб.)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9351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41442662"/>
              </p:ext>
            </p:extLst>
          </p:nvPr>
        </p:nvGraphicFramePr>
        <p:xfrm>
          <a:off x="0" y="2089135"/>
          <a:ext cx="3384376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22098621"/>
              </p:ext>
            </p:extLst>
          </p:nvPr>
        </p:nvGraphicFramePr>
        <p:xfrm>
          <a:off x="4932040" y="1571612"/>
          <a:ext cx="3960440" cy="308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06270003"/>
              </p:ext>
            </p:extLst>
          </p:nvPr>
        </p:nvGraphicFramePr>
        <p:xfrm>
          <a:off x="3131840" y="3429000"/>
          <a:ext cx="309634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8545130" flipV="1">
            <a:off x="2729309" y="1894365"/>
            <a:ext cx="2551133" cy="1199193"/>
          </a:xfrm>
          <a:prstGeom prst="notchedRightArrow">
            <a:avLst>
              <a:gd name="adj1" fmla="val 56919"/>
              <a:gd name="adj2" fmla="val 6502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2024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год –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148 764,6 тыс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. руб.</a:t>
            </a:r>
          </a:p>
        </p:txBody>
      </p:sp>
      <p:sp>
        <p:nvSpPr>
          <p:cNvPr id="32" name="Стрелка вправо с вырезом 31"/>
          <p:cNvSpPr/>
          <p:nvPr/>
        </p:nvSpPr>
        <p:spPr>
          <a:xfrm rot="14457375">
            <a:off x="7498503" y="4103317"/>
            <a:ext cx="1608643" cy="1482735"/>
          </a:xfrm>
          <a:prstGeom prst="notchedRightArrow">
            <a:avLst>
              <a:gd name="adj1" fmla="val 66478"/>
              <a:gd name="adj2" fmla="val 35991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на 2025 год </a:t>
            </a:r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166 815,7</a:t>
            </a: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тыс.</a:t>
            </a:r>
            <a:r>
              <a:rPr lang="en-US" sz="14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33" name="Стрелка вправо с вырезом 32"/>
          <p:cNvSpPr/>
          <p:nvPr/>
        </p:nvSpPr>
        <p:spPr>
          <a:xfrm rot="13395730">
            <a:off x="5818494" y="5152658"/>
            <a:ext cx="1506810" cy="1713476"/>
          </a:xfrm>
          <a:prstGeom prst="notchedRightArrow">
            <a:avLst>
              <a:gd name="adj1" fmla="val 55681"/>
              <a:gd name="adj2" fmla="val 28852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Всего на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2026 год - 168 240,7</a:t>
            </a: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Century" panose="02040604050505020304" pitchFamily="18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.</a:t>
            </a:r>
            <a:r>
              <a:rPr lang="en-US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entury" panose="02040604050505020304" pitchFamily="18" charset="0"/>
              </a:rPr>
              <a:t>руб.</a:t>
            </a:r>
            <a:endParaRPr lang="ru-RU" sz="14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средства.</a:t>
            </a:r>
            <a:r>
              <a:rPr lang="ru-RU" sz="1800" dirty="0">
                <a:solidFill>
                  <a:srgbClr val="FFFFFF"/>
                </a:solidFill>
                <a:latin typeface="Tahoma" pitchFamily="32" charset="0"/>
              </a:rPr>
              <a:t/>
            </a:r>
            <a:br>
              <a:rPr lang="ru-RU" sz="1800" dirty="0">
                <a:solidFill>
                  <a:srgbClr val="FFFFFF"/>
                </a:solidFill>
                <a:latin typeface="Tahoma" pitchFamily="32" charset="0"/>
              </a:rPr>
            </a:br>
            <a:endParaRPr lang="ru-RU" sz="1800" dirty="0">
              <a:solidFill>
                <a:srgbClr val="FFFFFF"/>
              </a:solidFill>
              <a:latin typeface="Tahoma" pitchFamily="3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44" y="4221088"/>
            <a:ext cx="2398504" cy="2372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3563938" y="4005263"/>
            <a:ext cx="4822825" cy="2570162"/>
            <a:chOff x="2245" y="2523"/>
            <a:chExt cx="3038" cy="1619"/>
          </a:xfrm>
        </p:grpSpPr>
        <p:sp>
          <p:nvSpPr>
            <p:cNvPr id="19464" name="Freeform 4"/>
            <p:cNvSpPr>
              <a:spLocks noChangeArrowheads="1"/>
            </p:cNvSpPr>
            <p:nvPr/>
          </p:nvSpPr>
          <p:spPr bwMode="auto">
            <a:xfrm>
              <a:off x="2245" y="2523"/>
              <a:ext cx="3038" cy="1542"/>
            </a:xfrm>
            <a:custGeom>
              <a:avLst/>
              <a:gdLst>
                <a:gd name="T0" fmla="*/ 0 w 13401"/>
                <a:gd name="T1" fmla="*/ 0 h 6802"/>
                <a:gd name="T2" fmla="*/ 689 w 13401"/>
                <a:gd name="T3" fmla="*/ 0 h 6802"/>
                <a:gd name="T4" fmla="*/ 689 w 13401"/>
                <a:gd name="T5" fmla="*/ 350 h 6802"/>
                <a:gd name="T6" fmla="*/ 0 w 13401"/>
                <a:gd name="T7" fmla="*/ 350 h 6802"/>
                <a:gd name="T8" fmla="*/ 0 w 13401"/>
                <a:gd name="T9" fmla="*/ 0 h 6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01"/>
                <a:gd name="T16" fmla="*/ 0 h 6802"/>
                <a:gd name="T17" fmla="*/ 13401 w 13401"/>
                <a:gd name="T18" fmla="*/ 6802 h 6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01" h="6802">
                  <a:moveTo>
                    <a:pt x="0" y="0"/>
                  </a:moveTo>
                  <a:lnTo>
                    <a:pt x="13400" y="0"/>
                  </a:lnTo>
                  <a:lnTo>
                    <a:pt x="13400" y="6801"/>
                  </a:lnTo>
                  <a:lnTo>
                    <a:pt x="0" y="6801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245" y="2523"/>
              <a:ext cx="3038" cy="1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5840">
              <a:solidFill>
                <a:schemeClr val="accent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 муниципального  района на 2024-2026 гг. является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социально ориентированным.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endPara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Расходы на образование, культуру,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социальную политику, физическую 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</a:pP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культуру и спорт в 2024 году составит </a:t>
              </a:r>
              <a:r>
                <a:rPr lang="ru-RU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346 936,3 тыс</a:t>
              </a:r>
              <a:r>
                <a:rPr lang="ru-RU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 руб. или 81,7% всех расходов бюджета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1773238"/>
            <a:ext cx="2087563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989138"/>
            <a:ext cx="2087562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1773238"/>
            <a:ext cx="2160588" cy="187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476250"/>
            <a:ext cx="8229600" cy="125253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Структура расходов бюджета </a:t>
            </a:r>
            <a:r>
              <a:rPr lang="ru-RU" sz="2400" dirty="0" err="1">
                <a:solidFill>
                  <a:srgbClr val="FFFFFF"/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rgbClr val="FFFFFF"/>
                </a:solidFill>
                <a:latin typeface="Times New Roman" pitchFamily="16" charset="0"/>
              </a:rPr>
              <a:t> муниципального района  на 2024 год и плановый период 2025-2026 годов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5429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04864"/>
            <a:ext cx="576262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772816"/>
            <a:ext cx="6477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861048"/>
            <a:ext cx="64928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772816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844824"/>
            <a:ext cx="7191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068960"/>
            <a:ext cx="57626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7" y="2348880"/>
            <a:ext cx="576064" cy="4722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6" name="Text Box 13"/>
          <p:cNvSpPr txBox="1">
            <a:spLocks noChangeArrowheads="1"/>
          </p:cNvSpPr>
          <p:nvPr/>
        </p:nvSpPr>
        <p:spPr bwMode="auto">
          <a:xfrm>
            <a:off x="239713" y="2673350"/>
            <a:ext cx="1307951" cy="683642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Общегосударст-венные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вопросы</a:t>
            </a:r>
          </a:p>
        </p:txBody>
      </p:sp>
      <p:sp>
        <p:nvSpPr>
          <p:cNvPr id="20532" name="Text Box 19"/>
          <p:cNvSpPr txBox="1">
            <a:spLocks noChangeArrowheads="1"/>
          </p:cNvSpPr>
          <p:nvPr/>
        </p:nvSpPr>
        <p:spPr bwMode="auto">
          <a:xfrm>
            <a:off x="467544" y="5373685"/>
            <a:ext cx="3600451" cy="129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chemeClr val="accent6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0000" tIns="45000" rIns="90000" bIns="45000" anchor="ctr"/>
          <a:lstStyle/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Например, в составе раздела «Образование», 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в том числе, выделяются:</a:t>
            </a:r>
          </a:p>
          <a:p>
            <a:pPr marL="215900" indent="-215900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дошкольное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общее образование;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дополнительное образование; </a:t>
            </a:r>
          </a:p>
          <a:p>
            <a:pPr marL="215900" indent="-215900" hangingPunct="1">
              <a:lnSpc>
                <a:spcPct val="100000"/>
              </a:lnSpc>
              <a:buClr>
                <a:srgbClr val="FF0000"/>
              </a:buClr>
              <a:buSzPct val="45000"/>
              <a:buFont typeface="StarSymbol" charset="0"/>
              <a:buChar char="-"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молодежная политика и оздоровление детей;</a:t>
            </a:r>
          </a:p>
          <a:p>
            <a:pPr marL="215900" indent="-215900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-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другие вопросы в области образования</a:t>
            </a:r>
          </a:p>
        </p:txBody>
      </p:sp>
      <p:grpSp>
        <p:nvGrpSpPr>
          <p:cNvPr id="20495" name="Group 20"/>
          <p:cNvGrpSpPr>
            <a:grpSpLocks/>
          </p:cNvGrpSpPr>
          <p:nvPr/>
        </p:nvGrpSpPr>
        <p:grpSpPr bwMode="auto">
          <a:xfrm>
            <a:off x="5003801" y="5445123"/>
            <a:ext cx="3598863" cy="1224237"/>
            <a:chOff x="3152" y="3430"/>
            <a:chExt cx="2267" cy="771"/>
          </a:xfrm>
        </p:grpSpPr>
        <p:sp>
          <p:nvSpPr>
            <p:cNvPr id="20529" name="Freeform 21"/>
            <p:cNvSpPr>
              <a:spLocks noChangeArrowheads="1"/>
            </p:cNvSpPr>
            <p:nvPr/>
          </p:nvSpPr>
          <p:spPr bwMode="auto">
            <a:xfrm>
              <a:off x="3379" y="3566"/>
              <a:ext cx="2040" cy="453"/>
            </a:xfrm>
            <a:custGeom>
              <a:avLst/>
              <a:gdLst>
                <a:gd name="T0" fmla="*/ 0 w 9002"/>
                <a:gd name="T1" fmla="*/ 0 h 2001"/>
                <a:gd name="T2" fmla="*/ 462 w 9002"/>
                <a:gd name="T3" fmla="*/ 0 h 2001"/>
                <a:gd name="T4" fmla="*/ 462 w 9002"/>
                <a:gd name="T5" fmla="*/ 103 h 2001"/>
                <a:gd name="T6" fmla="*/ 0 w 9002"/>
                <a:gd name="T7" fmla="*/ 103 h 2001"/>
                <a:gd name="T8" fmla="*/ 0 w 9002"/>
                <a:gd name="T9" fmla="*/ 0 h 2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02"/>
                <a:gd name="T16" fmla="*/ 0 h 2001"/>
                <a:gd name="T17" fmla="*/ 9002 w 9002"/>
                <a:gd name="T18" fmla="*/ 2001 h 2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02" h="2001">
                  <a:moveTo>
                    <a:pt x="0" y="0"/>
                  </a:moveTo>
                  <a:lnTo>
                    <a:pt x="9001" y="0"/>
                  </a:lnTo>
                  <a:lnTo>
                    <a:pt x="9001" y="2000"/>
                  </a:lnTo>
                  <a:lnTo>
                    <a:pt x="0" y="2000"/>
                  </a:lnTo>
                  <a:lnTo>
                    <a:pt x="0" y="0"/>
                  </a:lnTo>
                </a:path>
              </a:pathLst>
            </a:custGeom>
            <a:solidFill>
              <a:srgbClr val="31B6FD"/>
            </a:solidFill>
            <a:ln w="15840" cap="flat">
              <a:solidFill>
                <a:srgbClr val="195E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0" name="Text Box 22"/>
            <p:cNvSpPr txBox="1">
              <a:spLocks noChangeArrowheads="1"/>
            </p:cNvSpPr>
            <p:nvPr/>
          </p:nvSpPr>
          <p:spPr bwMode="auto">
            <a:xfrm>
              <a:off x="3152" y="3430"/>
              <a:ext cx="2267" cy="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4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just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ru-RU" sz="10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  </a:r>
            </a:p>
          </p:txBody>
        </p:sp>
      </p:grpSp>
      <p:grpSp>
        <p:nvGrpSpPr>
          <p:cNvPr id="20496" name="Group 23"/>
          <p:cNvGrpSpPr>
            <a:grpSpLocks/>
          </p:cNvGrpSpPr>
          <p:nvPr/>
        </p:nvGrpSpPr>
        <p:grpSpPr bwMode="auto">
          <a:xfrm>
            <a:off x="1691680" y="4509120"/>
            <a:ext cx="6407150" cy="720357"/>
            <a:chOff x="1065" y="2911"/>
            <a:chExt cx="4036" cy="5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527" name="Freeform 24"/>
            <p:cNvSpPr>
              <a:spLocks noChangeArrowheads="1"/>
            </p:cNvSpPr>
            <p:nvPr/>
          </p:nvSpPr>
          <p:spPr bwMode="auto">
            <a:xfrm>
              <a:off x="1065" y="3022"/>
              <a:ext cx="4036" cy="374"/>
            </a:xfrm>
            <a:custGeom>
              <a:avLst/>
              <a:gdLst>
                <a:gd name="T0" fmla="*/ 0 w 17803"/>
                <a:gd name="T1" fmla="*/ 0 h 1652"/>
                <a:gd name="T2" fmla="*/ 915 w 17803"/>
                <a:gd name="T3" fmla="*/ 0 h 1652"/>
                <a:gd name="T4" fmla="*/ 915 w 17803"/>
                <a:gd name="T5" fmla="*/ 85 h 1652"/>
                <a:gd name="T6" fmla="*/ 0 w 17803"/>
                <a:gd name="T7" fmla="*/ 85 h 1652"/>
                <a:gd name="T8" fmla="*/ 0 w 17803"/>
                <a:gd name="T9" fmla="*/ 0 h 16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03"/>
                <a:gd name="T16" fmla="*/ 0 h 1652"/>
                <a:gd name="T17" fmla="*/ 17803 w 17803"/>
                <a:gd name="T18" fmla="*/ 1652 h 16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03" h="1652">
                  <a:moveTo>
                    <a:pt x="0" y="0"/>
                  </a:moveTo>
                  <a:lnTo>
                    <a:pt x="17802" y="0"/>
                  </a:lnTo>
                  <a:lnTo>
                    <a:pt x="17802" y="1651"/>
                  </a:lnTo>
                  <a:lnTo>
                    <a:pt x="0" y="1651"/>
                  </a:lnTo>
                  <a:lnTo>
                    <a:pt x="0" y="0"/>
                  </a:lnTo>
                </a:path>
              </a:pathLst>
            </a:custGeom>
            <a:grpFill/>
            <a:ln w="15840" cap="flat">
              <a:solidFill>
                <a:srgbClr val="195E84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8" name="Text Box 25"/>
            <p:cNvSpPr txBox="1">
              <a:spLocks noChangeArrowheads="1"/>
            </p:cNvSpPr>
            <p:nvPr/>
          </p:nvSpPr>
          <p:spPr bwMode="auto">
            <a:xfrm>
              <a:off x="1065" y="2911"/>
              <a:ext cx="4036" cy="539"/>
            </a:xfrm>
            <a:prstGeom prst="rect">
              <a:avLst/>
            </a:prstGeom>
            <a:grpFill/>
            <a:ln w="1584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endParaRPr lang="en-US" sz="1000" b="1" dirty="0">
                <a:solidFill>
                  <a:srgbClr val="FFFFFF"/>
                </a:solidFill>
                <a:latin typeface="Times New Roman" pitchFamily="16" charset="0"/>
              </a:endParaRPr>
            </a:p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</a:pP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6" charset="0"/>
                </a:rPr>
  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  </a:r>
            </a:p>
          </p:txBody>
        </p:sp>
      </p:grpSp>
      <p:sp>
        <p:nvSpPr>
          <p:cNvPr id="20522" name="Text Box 34"/>
          <p:cNvSpPr txBox="1">
            <a:spLocks noChangeArrowheads="1"/>
          </p:cNvSpPr>
          <p:nvPr/>
        </p:nvSpPr>
        <p:spPr bwMode="auto">
          <a:xfrm>
            <a:off x="4139952" y="2276872"/>
            <a:ext cx="1156568" cy="360041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Образование</a:t>
            </a:r>
          </a:p>
        </p:txBody>
      </p:sp>
      <p:sp>
        <p:nvSpPr>
          <p:cNvPr id="20520" name="Text Box 37"/>
          <p:cNvSpPr txBox="1">
            <a:spLocks noChangeArrowheads="1"/>
          </p:cNvSpPr>
          <p:nvPr/>
        </p:nvSpPr>
        <p:spPr bwMode="auto">
          <a:xfrm>
            <a:off x="4260850" y="3178175"/>
            <a:ext cx="1146175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900" b="1" dirty="0">
                <a:solidFill>
                  <a:srgbClr val="000000"/>
                </a:solidFill>
                <a:latin typeface="Times New Roman" pitchFamily="16" charset="0"/>
              </a:rPr>
              <a:t>Культура, </a:t>
            </a:r>
          </a:p>
        </p:txBody>
      </p:sp>
      <p:sp>
        <p:nvSpPr>
          <p:cNvPr id="20516" name="Text Box 43"/>
          <p:cNvSpPr txBox="1">
            <a:spLocks noChangeArrowheads="1"/>
          </p:cNvSpPr>
          <p:nvPr/>
        </p:nvSpPr>
        <p:spPr bwMode="auto">
          <a:xfrm>
            <a:off x="7524328" y="3933056"/>
            <a:ext cx="1440160" cy="363538"/>
          </a:xfrm>
          <a:prstGeom prst="rect">
            <a:avLst/>
          </a:prstGeom>
          <a:noFill/>
          <a:ln w="28440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Физическая культура и спорт</a:t>
            </a:r>
          </a:p>
        </p:txBody>
      </p:sp>
      <p:pic>
        <p:nvPicPr>
          <p:cNvPr id="57" name="Рисунок 56" descr="http://images.myshared.ru/7/838714/slide_8.jpg"/>
          <p:cNvPicPr/>
          <p:nvPr/>
        </p:nvPicPr>
        <p:blipFill>
          <a:blip r:embed="rId11" cstate="print"/>
          <a:srcRect l="3427" t="24055" r="56959" b="14292"/>
          <a:stretch>
            <a:fillRect/>
          </a:stretch>
        </p:blipFill>
        <p:spPr bwMode="auto">
          <a:xfrm>
            <a:off x="3779912" y="2924944"/>
            <a:ext cx="1872208" cy="14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3861048"/>
            <a:ext cx="6477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524328" y="3212976"/>
            <a:ext cx="148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Социальная политика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5576" y="4221088"/>
            <a:ext cx="1872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</a:tabLst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Жилищно-коммунальное хозяйство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436096" y="2348880"/>
            <a:ext cx="1378262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Кинематография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71800" y="2348880"/>
            <a:ext cx="121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экономика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547664" y="2708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Национальная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безопасность и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правоохранительная 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723900" algn="l"/>
              </a:tabLst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деятельность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595828" y="2377480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трансферты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68344" y="2420888"/>
            <a:ext cx="5508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Межбюджетные трансферты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787530"/>
              </p:ext>
            </p:extLst>
          </p:nvPr>
        </p:nvGraphicFramePr>
        <p:xfrm>
          <a:off x="539552" y="1484784"/>
          <a:ext cx="8280919" cy="4482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07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94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94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80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07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21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Направление расходов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2023 год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2024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2025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2026 год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объем, тыс. рублей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общем объеме </a:t>
                      </a:r>
                      <a:endParaRPr lang="ru-RU" sz="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44721,5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43357,5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44475,7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49008,1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804,6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3762,2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3991,4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3523,6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3523,6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16828,2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12236,3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14124,0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15588,3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8671,9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934,0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531,9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2008,5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286454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266564,3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251827,0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250775,5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42344,7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43310,7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41705,7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47234,6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41376,2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37061,3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45021,2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42437,3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7966,3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11016,8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6999,3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12707,4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5921,0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5921,0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5921,0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465637,2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424393,4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414132,3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423496,2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07325" cy="792088"/>
          </a:xfrm>
        </p:spPr>
        <p:txBody>
          <a:bodyPr/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тыс. руб.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939303"/>
            <a:ext cx="7000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2024 – 2026 годах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891409"/>
              </p:ext>
            </p:extLst>
          </p:nvPr>
        </p:nvGraphicFramePr>
        <p:xfrm>
          <a:off x="395536" y="1052736"/>
          <a:ext cx="7920881" cy="5913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0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01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 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2025год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2026 год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43 357,5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44 475,7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49008,1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914,1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770,3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770,3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23925,5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22700,7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22700,7</a:t>
                      </a: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2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8428,4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7836,0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7836,0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463,3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8919,5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12461,8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16938,7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54949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«Общегосударственные расходы»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26946"/>
              </p:ext>
            </p:extLst>
          </p:nvPr>
        </p:nvGraphicFramePr>
        <p:xfrm>
          <a:off x="755576" y="1965008"/>
          <a:ext cx="8064895" cy="2769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61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96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 2024год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9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пожарная безопасность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3982,4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3514,6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3514,6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06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332656"/>
            <a:ext cx="7807325" cy="131358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ДЕЯТЕЛЬНОСТЬ»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(руб.)</a:t>
            </a:r>
            <a:br>
              <a:rPr lang="ru-RU" alt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84200" y="1800225"/>
            <a:ext cx="8272463" cy="4725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Бюджет муниципального района сформирован  на трехлетний бюджетный цикл с учетом показателей проекта социально-экономического развития района на   2024 год и плановый период 2025 и 2026 годов. Расходная часть бюджета ориентирована на сохранение социальных гарантий для жителей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района, предусмотрены средства на реализацию «майских» указов Президента России в части повышения оплаты труда отдельных категорий работников в 2024 году, повышение качества и доступности муниципальных услуг.  Исполнение бюджета в 2024-2026 годах планируется осуществлять в рамках 3 муниципальных программ.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муниципального  района Брянской области на 2024 год и плановый период 2025 и 2026 годов, который  создан специально для того, чтобы каждый житель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Севского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района был осведомлен, как формируется и расходуется бюджет муниципального образования </a:t>
            </a:r>
            <a:r>
              <a:rPr lang="ru-RU" sz="1400" b="1" dirty="0" err="1">
                <a:solidFill>
                  <a:srgbClr val="663399"/>
                </a:solidFill>
                <a:latin typeface="Times New Roman" pitchFamily="16" charset="0"/>
              </a:rPr>
              <a:t>Севский</a:t>
            </a: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 район, сколько в бюджет поступает средств и на какие цели они направляются.</a:t>
            </a:r>
          </a:p>
          <a:p>
            <a:pPr marL="273050" indent="-273050" algn="just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00B050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663399"/>
                </a:solidFill>
                <a:latin typeface="Times New Roman" pitchFamily="16" charset="0"/>
              </a:rPr>
              <a:t>Мы открыты для ваших замечаний и конструктивных предложений.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6599238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99"/>
                </a:solidFill>
                <a:latin typeface="Candara" charset="0"/>
              </a:rPr>
              <a:t>УВАЖАЕМЫЕ ЖИТЕЛИ ГОРОДА  СЕВСКА !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675" y="71438"/>
            <a:ext cx="1514475" cy="159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980649"/>
              </p:ext>
            </p:extLst>
          </p:nvPr>
        </p:nvGraphicFramePr>
        <p:xfrm>
          <a:off x="1115616" y="1412776"/>
          <a:ext cx="6699648" cy="5310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2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17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80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6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 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2024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12236,4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14124,0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15588,3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1868,9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9348,1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9542,0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9596,7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4228,0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5637,5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934,0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531,9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2008,5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хозяйство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65,6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531,9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2008,5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3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368,4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73663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«</a:t>
            </a:r>
            <a:r>
              <a:rPr lang="ru-RU" altLang="ru-RU" sz="1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  (руб.)</a:t>
            </a:r>
            <a:r>
              <a:rPr lang="ru-RU" altLang="ru-RU" sz="1800" b="1" dirty="0">
                <a:solidFill>
                  <a:srgbClr val="C00000"/>
                </a:solidFill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076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93492"/>
              </p:ext>
            </p:extLst>
          </p:nvPr>
        </p:nvGraphicFramePr>
        <p:xfrm>
          <a:off x="1043609" y="1196758"/>
          <a:ext cx="7488831" cy="512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2023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2024год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54891" marR="5489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266564,3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251827,0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250775,5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45890,4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44156,9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44156,9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169695,2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159207,5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158549,1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8875,9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8210,0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8210,0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41957,1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40106,9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39713,8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43310,7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41705,7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47234,6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43271,1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41666,1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47195,0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39,6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37061,3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45021,2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42437,3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1924,3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1924,3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1924,3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35101,0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43060,9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40477,0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3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11016,8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7002,1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6999,3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3586,0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3261,2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3258,4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621506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социально-культурную сферу (руб.)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798026"/>
              </p:ext>
            </p:extLst>
          </p:nvPr>
        </p:nvGraphicFramePr>
        <p:xfrm>
          <a:off x="611560" y="2636912"/>
          <a:ext cx="7992888" cy="4179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9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5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37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742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2023 год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2024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2025 год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4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5921,0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5921,0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5921,0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771,0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771,0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771,0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78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Поддержка мер по обеспечению сбалансированности бюджетов поселений</a:t>
                      </a:r>
                      <a:endParaRPr lang="ru-RU" dirty="0"/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5150,0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5150,0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5150,0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032695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 ( руб.)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E7CD1564-9140-4C38-B8F7-076D05B1BC26}"/>
              </a:ext>
            </a:extLst>
          </p:cNvPr>
          <p:cNvSpPr/>
          <p:nvPr/>
        </p:nvSpPr>
        <p:spPr bwMode="auto">
          <a:xfrm>
            <a:off x="579715" y="1930549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программы  «Развитие образования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565CF9A-00AA-4491-AA3B-C78097DDB723}"/>
              </a:ext>
            </a:extLst>
          </p:cNvPr>
          <p:cNvSpPr/>
          <p:nvPr/>
        </p:nvSpPr>
        <p:spPr bwMode="auto">
          <a:xfrm>
            <a:off x="2627784" y="1995132"/>
            <a:ext cx="1656184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     программы «Управление муниципальными финансами </a:t>
            </a:r>
            <a:r>
              <a:rPr lang="ru-RU" sz="11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EC75AC8E-0C08-41B8-A2A2-C2269A95C0D9}"/>
              </a:ext>
            </a:extLst>
          </p:cNvPr>
          <p:cNvSpPr/>
          <p:nvPr/>
        </p:nvSpPr>
        <p:spPr bwMode="auto">
          <a:xfrm>
            <a:off x="4860034" y="2031136"/>
            <a:ext cx="1728192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  «Реализация       полномочий высшего исполнительного органа  местного самоуправления (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годы)»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1F6CB368-78D0-4C72-AA21-E0353A64922D}"/>
              </a:ext>
            </a:extLst>
          </p:cNvPr>
          <p:cNvSpPr/>
          <p:nvPr/>
        </p:nvSpPr>
        <p:spPr bwMode="auto">
          <a:xfrm>
            <a:off x="7088122" y="2031136"/>
            <a:ext cx="1872208" cy="15121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C3773A-B3CA-4409-84C2-42A5169F4BCE}"/>
              </a:ext>
            </a:extLst>
          </p:cNvPr>
          <p:cNvSpPr/>
          <p:nvPr/>
        </p:nvSpPr>
        <p:spPr bwMode="auto">
          <a:xfrm>
            <a:off x="654220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–258716,0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–244911,6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–244253,3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B7740BAC-92B9-4A15-987F-5B8BB09E0DC3}"/>
              </a:ext>
            </a:extLst>
          </p:cNvPr>
          <p:cNvSpPr/>
          <p:nvPr/>
        </p:nvSpPr>
        <p:spPr bwMode="auto">
          <a:xfrm>
            <a:off x="2675962" y="4236227"/>
            <a:ext cx="1656184" cy="22891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–13025,1</a:t>
            </a:r>
          </a:p>
          <a:p>
            <a:pPr lvl="0" algn="ctr"/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–12432,7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–12432,7тыс.рублей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11C9416-49EF-4548-93DC-D7180BF5A9C8}"/>
              </a:ext>
            </a:extLst>
          </p:cNvPr>
          <p:cNvSpPr/>
          <p:nvPr/>
        </p:nvSpPr>
        <p:spPr bwMode="auto">
          <a:xfrm>
            <a:off x="4990054" y="4252251"/>
            <a:ext cx="1656184" cy="2273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–149713,9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–149438,4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–154720,7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81648AD-78C1-492E-8C76-D3BC77BE62C0}"/>
              </a:ext>
            </a:extLst>
          </p:cNvPr>
          <p:cNvSpPr/>
          <p:nvPr/>
        </p:nvSpPr>
        <p:spPr bwMode="auto">
          <a:xfrm>
            <a:off x="7304146" y="4270557"/>
            <a:ext cx="1656184" cy="2254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–2938,4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–7349,6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–12089,6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1203124-8E79-484F-BFF3-312B8E25CA40}"/>
              </a:ext>
            </a:extLst>
          </p:cNvPr>
          <p:cNvSpPr/>
          <p:nvPr/>
        </p:nvSpPr>
        <p:spPr>
          <a:xfrm>
            <a:off x="831743" y="183815"/>
            <a:ext cx="6904450" cy="203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i="1" spc="3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i="1" spc="3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-</a:t>
            </a:r>
            <a:b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pc="3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  <a:p>
            <a: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68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71538" y="1772815"/>
            <a:ext cx="7408862" cy="4353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Бюджет  муниципального района прогнозируется с дефицитом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2024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 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2025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 в сумме     0,00 рублей.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 Привлечение   кредитов от кредитных организаций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2024-2026 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планирует.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 и муниципальные гарантии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2024-2026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не планируются.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Муниципальные внутренние заимствования муниципальным районом  в связи с отсутствием претендентов на получение муниципальных гарантий на момент формирования бюджета муниципального района на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2024-2026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годы предоставление муниципальных гарантий не планируется.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Candara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9"/>
            <a:ext cx="8229600" cy="930622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</a:t>
            </a:r>
            <a:b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МУНИЦИПАЛЬНОГО РАЙОНА</a:t>
            </a:r>
            <a:r>
              <a:rPr lang="ru-RU" sz="2400" dirty="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 dirty="0">
                <a:solidFill>
                  <a:srgbClr val="FFFFFF"/>
                </a:solidFill>
                <a:latin typeface="Candara" charset="0"/>
              </a:rPr>
            </a:br>
            <a:endParaRPr lang="ru-RU" sz="2400" dirty="0">
              <a:solidFill>
                <a:srgbClr val="FFFFFF"/>
              </a:solidFill>
              <a:latin typeface="Candar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871538" y="1700213"/>
            <a:ext cx="7408862" cy="442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>
              <a:solidFill>
                <a:srgbClr val="073E87"/>
              </a:solidFill>
              <a:latin typeface="Times New Roman" pitchFamily="16" charset="0"/>
            </a:endParaRP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Финансовое управление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Севского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 муниципального района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Адрес: 242440  г.Севск, Р.Люксембург,50.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тел./факс (483 56) 9-10-82</a:t>
            </a:r>
          </a:p>
          <a:p>
            <a:pPr marL="273050" indent="-27305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31B6FD"/>
              </a:buClr>
              <a:buFont typeface="Symbol" pitchFamily="16" charset="0"/>
              <a:buChar char="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E-mail:fin_upr@mail.ru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89430" y="1772814"/>
            <a:ext cx="7408862" cy="43517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/>
            <a:endParaRPr lang="ru-RU" dirty="0"/>
          </a:p>
        </p:txBody>
      </p:sp>
      <p:pic>
        <p:nvPicPr>
          <p:cNvPr id="8" name="Рисунок 7" descr="C:\Users\User\Documents\картинки бюджет для граждан\спасибо\depositphotos_75886945-stock-photo-social-network-teamwork-human-resourc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28803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cuments\картинки бюджет для граждан\спасибо\0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012"/>
            <a:ext cx="4968552" cy="38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95275"/>
            <a:ext cx="6696075" cy="1144588"/>
          </a:xfrm>
        </p:spPr>
        <p:txBody>
          <a:bodyPr tIns="17640"/>
          <a:lstStyle/>
          <a:p>
            <a:pPr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Основные понятия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74675" y="1800225"/>
            <a:ext cx="8424863" cy="572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Доходы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 поступающие в бюджет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Расходы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денежные средства, выплачиваемые из бюджета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Бюджетная система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Межбюджетные трансферты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средства, предоставляемые одним бюджетом бюджетной системы другому бюджету бюджетной системы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Консолидированный бюджет -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свод бюджетов бюджетной системы на соответствующей территории (без учета межбюджетных трансфертов между этими бюджетами)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Дефицит бюджета - 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превышение расходов бюджета над его доходами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Профицит бюджета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- превышение доходов бюджета над его расходами</a:t>
            </a:r>
          </a:p>
          <a:p>
            <a:pPr algn="just"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400" b="1" dirty="0">
                <a:solidFill>
                  <a:srgbClr val="0000CC"/>
                </a:solidFill>
                <a:latin typeface="Times New Roman" pitchFamily="16" charset="0"/>
              </a:rPr>
              <a:t>Бюджетный процесс</a:t>
            </a:r>
            <a:r>
              <a:rPr lang="ru-RU" sz="1400" dirty="0">
                <a:solidFill>
                  <a:srgbClr val="0000CC"/>
                </a:solidFill>
                <a:latin typeface="Times New Roman" pitchFamily="16" charset="0"/>
              </a:rPr>
              <a:t>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14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dirty="0">
              <a:solidFill>
                <a:srgbClr val="0000CC"/>
              </a:solidFill>
              <a:latin typeface="Times New Roman" pitchFamily="16" charset="0"/>
            </a:endParaRPr>
          </a:p>
          <a:p>
            <a:pPr hangingPunct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400" dirty="0">
              <a:solidFill>
                <a:srgbClr val="0000C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22228B"/>
                </a:solidFill>
                <a:latin typeface="Candara" charset="0"/>
              </a:rPr>
              <a:t>БЮДЖЕТНАЯ СИСТЕМА РОССИЙСКОЙ ФЕДЕРАЦИИ</a:t>
            </a:r>
            <a:r>
              <a:rPr lang="ru-RU" sz="2400">
                <a:solidFill>
                  <a:srgbClr val="FFFFFF"/>
                </a:solidFill>
                <a:latin typeface="Candara" charset="0"/>
              </a:rPr>
              <a:t/>
            </a:r>
            <a:br>
              <a:rPr lang="ru-RU" sz="2400">
                <a:solidFill>
                  <a:srgbClr val="FFFFFF"/>
                </a:solidFill>
                <a:latin typeface="Candara" charset="0"/>
              </a:rPr>
            </a:br>
            <a:endParaRPr lang="ru-RU" sz="2400">
              <a:solidFill>
                <a:srgbClr val="FFFFFF"/>
              </a:solidFill>
              <a:latin typeface="Candara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7992888" cy="4824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Основные понятия</a:t>
            </a:r>
            <a: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800" b="0" dirty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800" b="0" dirty="0">
              <a:solidFill>
                <a:schemeClr val="accent6">
                  <a:lumMod val="75000"/>
                </a:schemeClr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348038" y="2890838"/>
            <a:ext cx="2374900" cy="2009775"/>
          </a:xfrm>
          <a:prstGeom prst="rect">
            <a:avLst/>
          </a:prstGeom>
          <a:noFill/>
          <a:ln w="15840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endParaRPr lang="ru-RU" b="1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 bwMode="auto">
          <a:xfrm>
            <a:off x="755576" y="2348880"/>
            <a:ext cx="2160240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 без определения конкретной цели их использования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3491880" y="2348880"/>
            <a:ext cx="2448272" cy="158417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 bwMode="auto">
          <a:xfrm>
            <a:off x="6444208" y="2348880"/>
            <a:ext cx="2232248" cy="165618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andara" charset="0"/>
              </a:rPr>
              <a:t>СУБСИДИИ -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Предоставляются на условиях долевого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софинансирования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 расходов других бюджетов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 bwMode="auto">
          <a:xfrm>
            <a:off x="1979613" y="4581525"/>
            <a:ext cx="5905500" cy="1584325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 bwMode="auto">
          <a:xfrm>
            <a:off x="1476375" y="5373688"/>
            <a:ext cx="6984057" cy="129567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Этапы составления и утверждения бюджета </a:t>
            </a:r>
            <a:r>
              <a:rPr lang="en-US" sz="2000">
                <a:solidFill>
                  <a:srgbClr val="22228B"/>
                </a:solidFill>
                <a:latin typeface="Times New Roman" pitchFamily="16" charset="0"/>
              </a:rPr>
              <a:t/>
            </a:r>
            <a:br>
              <a:rPr lang="en-US" sz="2000">
                <a:solidFill>
                  <a:srgbClr val="22228B"/>
                </a:solidFill>
                <a:latin typeface="Times New Roman" pitchFamily="16" charset="0"/>
              </a:rPr>
            </a:br>
            <a:r>
              <a:rPr lang="ru-RU" sz="2000">
                <a:solidFill>
                  <a:srgbClr val="22228B"/>
                </a:solidFill>
                <a:latin typeface="Times New Roman" pitchFamily="16" charset="0"/>
              </a:rPr>
              <a:t>муниципального образования Севский муниципальный район</a:t>
            </a:r>
            <a:endParaRPr lang="ru-RU" sz="2000">
              <a:solidFill>
                <a:srgbClr val="22228B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047054"/>
              </p:ext>
            </p:extLst>
          </p:nvPr>
        </p:nvGraphicFramePr>
        <p:xfrm>
          <a:off x="611560" y="1772816"/>
          <a:ext cx="780732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445224"/>
            <a:ext cx="698477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прогноз социально-экономического развития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300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13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362669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br>
              <a:rPr lang="ru-RU" sz="32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2228B"/>
                </a:solidFill>
                <a:latin typeface="Times New Roman" pitchFamily="18" charset="0"/>
                <a:cs typeface="Times New Roman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  <a:endParaRPr lang="ru-RU" sz="1800" b="0" dirty="0">
              <a:solidFill>
                <a:srgbClr val="FFFFFF"/>
              </a:solidFill>
              <a:latin typeface="Candara" charset="0"/>
            </a:endParaRPr>
          </a:p>
        </p:txBody>
      </p:sp>
      <p:sp>
        <p:nvSpPr>
          <p:cNvPr id="28" name="Шестиугольник 27"/>
          <p:cNvSpPr/>
          <p:nvPr/>
        </p:nvSpPr>
        <p:spPr bwMode="auto">
          <a:xfrm>
            <a:off x="323528" y="1916832"/>
            <a:ext cx="2808312" cy="280831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поступающие в бюджет денежные средства (налоги, административные платежи и с боры, безвозмездные поступления)</a:t>
            </a:r>
          </a:p>
        </p:txBody>
      </p:sp>
      <p:sp>
        <p:nvSpPr>
          <p:cNvPr id="29" name="Шестиугольник 28"/>
          <p:cNvSpPr/>
          <p:nvPr/>
        </p:nvSpPr>
        <p:spPr bwMode="auto">
          <a:xfrm>
            <a:off x="5580112" y="1916832"/>
            <a:ext cx="2880320" cy="2736304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это выплачиваемые из бюджета денежные средства на содержание муниципальных учреждений (образований, ЖКХ, культура), капитальное строительство и др.</a:t>
            </a:r>
          </a:p>
        </p:txBody>
      </p:sp>
      <p:pic>
        <p:nvPicPr>
          <p:cNvPr id="31" name="Рисунок 30" descr="https://present5.com/presentation/eb133d4659c0932dc27b60986a53d3a7/image-3.jpg"/>
          <p:cNvPicPr/>
          <p:nvPr/>
        </p:nvPicPr>
        <p:blipFill>
          <a:blip r:embed="rId3" cstate="print"/>
          <a:srcRect l="32729" t="30179" r="35839" b="22321"/>
          <a:stretch>
            <a:fillRect/>
          </a:stretch>
        </p:blipFill>
        <p:spPr bwMode="auto">
          <a:xfrm>
            <a:off x="3131840" y="2371476"/>
            <a:ext cx="2448272" cy="2115047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</p:pic>
      <p:sp>
        <p:nvSpPr>
          <p:cNvPr id="32" name="Блок-схема: альтернативный процесс 31"/>
          <p:cNvSpPr/>
          <p:nvPr/>
        </p:nvSpPr>
        <p:spPr bwMode="auto">
          <a:xfrm>
            <a:off x="539552" y="5157192"/>
            <a:ext cx="2880320" cy="1224136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652120" y="5157192"/>
            <a:ext cx="2880320" cy="1296144"/>
          </a:xfrm>
          <a:prstGeom prst="flowChartAlternateProcess">
            <a:avLst/>
          </a:prstGeom>
          <a:solidFill>
            <a:srgbClr val="FFCCFF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all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05355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68144" y="1916832"/>
            <a:ext cx="266429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5" name="Выноска со стрелкой вправо 14"/>
          <p:cNvSpPr/>
          <p:nvPr/>
        </p:nvSpPr>
        <p:spPr bwMode="auto">
          <a:xfrm>
            <a:off x="1259632" y="1844824"/>
            <a:ext cx="4032448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 расходы</a:t>
            </a:r>
          </a:p>
        </p:txBody>
      </p:sp>
      <p:sp>
        <p:nvSpPr>
          <p:cNvPr id="18" name="Выноска со стрелкой влево 17"/>
          <p:cNvSpPr/>
          <p:nvPr/>
        </p:nvSpPr>
        <p:spPr bwMode="auto">
          <a:xfrm>
            <a:off x="4499992" y="3356992"/>
            <a:ext cx="4032448" cy="1296144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</a:t>
            </a:r>
          </a:p>
        </p:txBody>
      </p:sp>
      <p:sp>
        <p:nvSpPr>
          <p:cNvPr id="20" name="Блок-схема: процесс 19"/>
          <p:cNvSpPr/>
          <p:nvPr/>
        </p:nvSpPr>
        <p:spPr bwMode="auto">
          <a:xfrm>
            <a:off x="1331640" y="3501008"/>
            <a:ext cx="2520280" cy="122413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1331640" y="5085184"/>
            <a:ext cx="3888432" cy="12961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</a:t>
            </a:r>
          </a:p>
        </p:txBody>
      </p:sp>
      <p:sp>
        <p:nvSpPr>
          <p:cNvPr id="22" name="Блок-схема: процесс 21"/>
          <p:cNvSpPr/>
          <p:nvPr/>
        </p:nvSpPr>
        <p:spPr bwMode="auto">
          <a:xfrm>
            <a:off x="5868144" y="5157192"/>
            <a:ext cx="2664296" cy="144016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9258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091454"/>
              </p:ext>
            </p:extLst>
          </p:nvPr>
        </p:nvGraphicFramePr>
        <p:xfrm>
          <a:off x="467544" y="1124745"/>
          <a:ext cx="8496943" cy="534306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2194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88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375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изм</a:t>
                      </a:r>
                      <a:r>
                        <a:rPr lang="ru-RU" sz="1400" kern="12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14296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14170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13867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13247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12991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12741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отгруженной продукции обрабатывающих производств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3591,1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4219,5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6384,1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7660,9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9193,1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11031,7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сельскохозяйственной продукции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9142,6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10732,8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12701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14155,1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15683,7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16904,7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 инвестиций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4820,3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2227,9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907,5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907,5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1007,8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939,2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42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полному кругу предприятий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29738,0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34656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39499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42623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45758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49081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по крупным и средним предприятиям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35489,5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41322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47654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51556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59634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1405,7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1075,7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1195,3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1212,7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  дошкольных 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98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altLang="ru-RU" sz="1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РАЙОНА НА 2024 И НА ПЛАНОВЫЙ ПЕРИОД 2025 и 2026 ГОДОВ</a:t>
            </a: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5238303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2444</Words>
  <Application>Microsoft Office PowerPoint</Application>
  <PresentationFormat>Экран (4:3)</PresentationFormat>
  <Paragraphs>731</Paragraphs>
  <Slides>26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3_Тема Office</vt:lpstr>
      <vt:lpstr>АДМИНИСТРАЦИЯ  СЕВСКОГО МУНИЦИПАЛЬНОГО РАЙОНА</vt:lpstr>
      <vt:lpstr>УВАЖАЕМЫЕ ЖИТЕЛИ ГОРОДА  СЕВСКА !</vt:lpstr>
      <vt:lpstr>Основные понятия</vt:lpstr>
      <vt:lpstr>БЮДЖЕТНАЯ СИСТЕМА РОССИЙСКОЙ ФЕДЕРАЦИИ </vt:lpstr>
      <vt:lpstr>Основные понятия </vt:lpstr>
      <vt:lpstr>Этапы составления и утверждения бюджета  муниципального образования Севский муниципальный район</vt:lpstr>
      <vt:lpstr>Что такое бюджет? БЮДЖЕТ – форма образования и расходования денежных средств, предназначенных для финансового обеспечения задач и функций местного самоуправления</vt:lpstr>
      <vt:lpstr>Основные понятия Как детализируются расходы?</vt:lpstr>
      <vt:lpstr>ПОКАЗАТЕЛИ ПРОГНОЗА СОЦИАЛЬНО-ЭКОНОМИЧЕСКОГО РАЗВИТИЯ РАЙОНА НА 2024 И НА ПЛАНОВЫЙ ПЕРИОД 2025 и 2026 ГОДОВ </vt:lpstr>
      <vt:lpstr>Основные характеристики бюджета Севского муниципального района на 2024 год и на плановый период 2025 и 2026 годов годы (тыс.руб.)</vt:lpstr>
      <vt:lpstr>Структура доходов бюджета Севского муниципального района на 2024 год и плановый период 2025 и 2026 годов</vt:lpstr>
      <vt:lpstr>Структура доходной части бюджета Севского  муниципального района на 2024 год и плановый период 2025 и 2026 годов</vt:lpstr>
      <vt:lpstr>Структура налоговых и неналоговых доходов бюджета Севского муниципального района оценка на 2023 год  и прогноз на 2024 год и плановый период 2025 и 2026  годов (тыс. руб.)</vt:lpstr>
      <vt:lpstr> Структура налоговых и неналоговых доходов в 2024-2026 годы</vt:lpstr>
      <vt:lpstr>РАСХОДЫ БЮДЖЕТА Расходы бюджета – выплачиваемые из бюджета денежные средства. </vt:lpstr>
      <vt:lpstr>Структура расходов бюджета Севского муниципального района  на 2024 год и плановый период 2025-2026 годов</vt:lpstr>
      <vt:lpstr>Расходы бюджета тыс. руб.</vt:lpstr>
      <vt:lpstr>Раздел «Общегосударственные расходы» (тыс.руб.) </vt:lpstr>
      <vt:lpstr> Разделы «НАЦИОНАЛЬНАЯ ОБОРОНА» и «НАЦИОНАЛЬНАЯ БЕЗОПАСНОСТЬ И ПРАВООХРАНИТЕЛЬНАЯ ДЕЯТЕЛЬНОСТЬ»  (руб.) </vt:lpstr>
      <vt:lpstr>Разделы «НАЦИОНАЛЬНАЯ ЭКОНОМИКА» и «ЖИЛИЩНО-КОММУНАЛЬНОЕ ХОЗЯЙСТВО»   (руб.) </vt:lpstr>
      <vt:lpstr>Расходы на социально-культурную сферу (руб.) </vt:lpstr>
      <vt:lpstr>МЕЖБЮДЖЕТНЫЕ ТРАНСФЕРТЫ ОБЩЕГО ХАРАКТЕРА БЮДЖЕТАМ БЮДЖЕТНОЙ СИСТЕМЫ РОССИЙСКОЙ ФЕДЕРАЦИИ ( руб.) </vt:lpstr>
      <vt:lpstr>Презентация PowerPoint</vt:lpstr>
      <vt:lpstr>ИСТОЧНИКИ ВНУТРЕННЕГО ФИНАНСИРОВАНИЯ ДЕФИЦИТА БЮДЖЕТА МУНИЦИПАЛЬНОГО РАЙОНА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admin</dc:creator>
  <cp:lastModifiedBy>user_1</cp:lastModifiedBy>
  <cp:revision>192</cp:revision>
  <cp:lastPrinted>2024-01-10T14:22:17Z</cp:lastPrinted>
  <dcterms:created xsi:type="dcterms:W3CDTF">1601-01-01T00:00:00Z</dcterms:created>
  <dcterms:modified xsi:type="dcterms:W3CDTF">2024-01-11T12:23:30Z</dcterms:modified>
</cp:coreProperties>
</file>